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comments/comment7.xml" ContentType="application/vnd.openxmlformats-officedocument.presentationml.comments+xml"/>
  <Override PartName="/ppt/comments/comment8.xml" ContentType="application/vnd.openxmlformats-officedocument.presentationml.comments+xml"/>
  <Override PartName="/ppt/comments/comment9.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3">
  <p:sldMasterIdLst>
    <p:sldMasterId id="2147483648" r:id="rId1"/>
  </p:sldMasterIdLst>
  <p:notesMasterIdLst>
    <p:notesMasterId r:id="rId137"/>
  </p:notesMasterIdLst>
  <p:handoutMasterIdLst>
    <p:handoutMasterId r:id="rId138"/>
  </p:handoutMasterIdLst>
  <p:sldIdLst>
    <p:sldId id="256" r:id="rId2"/>
    <p:sldId id="511" r:id="rId3"/>
    <p:sldId id="512" r:id="rId4"/>
    <p:sldId id="513" r:id="rId5"/>
    <p:sldId id="257" r:id="rId6"/>
    <p:sldId id="403" r:id="rId7"/>
    <p:sldId id="510" r:id="rId8"/>
    <p:sldId id="315" r:id="rId9"/>
    <p:sldId id="400" r:id="rId10"/>
    <p:sldId id="401" r:id="rId11"/>
    <p:sldId id="402" r:id="rId12"/>
    <p:sldId id="404" r:id="rId13"/>
    <p:sldId id="405" r:id="rId14"/>
    <p:sldId id="406" r:id="rId15"/>
    <p:sldId id="407" r:id="rId16"/>
    <p:sldId id="408" r:id="rId17"/>
    <p:sldId id="409" r:id="rId18"/>
    <p:sldId id="410" r:id="rId19"/>
    <p:sldId id="411" r:id="rId20"/>
    <p:sldId id="412" r:id="rId21"/>
    <p:sldId id="413" r:id="rId22"/>
    <p:sldId id="414" r:id="rId23"/>
    <p:sldId id="415" r:id="rId24"/>
    <p:sldId id="416" r:id="rId25"/>
    <p:sldId id="417" r:id="rId26"/>
    <p:sldId id="418" r:id="rId27"/>
    <p:sldId id="419" r:id="rId28"/>
    <p:sldId id="420" r:id="rId29"/>
    <p:sldId id="421" r:id="rId30"/>
    <p:sldId id="422" r:id="rId31"/>
    <p:sldId id="453" r:id="rId32"/>
    <p:sldId id="423" r:id="rId33"/>
    <p:sldId id="424" r:id="rId34"/>
    <p:sldId id="425" r:id="rId35"/>
    <p:sldId id="426" r:id="rId36"/>
    <p:sldId id="427" r:id="rId37"/>
    <p:sldId id="428" r:id="rId38"/>
    <p:sldId id="533" r:id="rId39"/>
    <p:sldId id="532" r:id="rId40"/>
    <p:sldId id="429" r:id="rId41"/>
    <p:sldId id="430" r:id="rId42"/>
    <p:sldId id="431" r:id="rId43"/>
    <p:sldId id="432" r:id="rId44"/>
    <p:sldId id="433" r:id="rId45"/>
    <p:sldId id="434" r:id="rId46"/>
    <p:sldId id="435" r:id="rId47"/>
    <p:sldId id="436" r:id="rId48"/>
    <p:sldId id="437" r:id="rId49"/>
    <p:sldId id="454" r:id="rId50"/>
    <p:sldId id="438" r:id="rId51"/>
    <p:sldId id="439" r:id="rId52"/>
    <p:sldId id="440" r:id="rId53"/>
    <p:sldId id="441" r:id="rId54"/>
    <p:sldId id="442" r:id="rId55"/>
    <p:sldId id="443" r:id="rId56"/>
    <p:sldId id="444" r:id="rId57"/>
    <p:sldId id="445" r:id="rId58"/>
    <p:sldId id="446" r:id="rId59"/>
    <p:sldId id="447" r:id="rId60"/>
    <p:sldId id="448" r:id="rId61"/>
    <p:sldId id="451" r:id="rId62"/>
    <p:sldId id="449" r:id="rId63"/>
    <p:sldId id="450" r:id="rId64"/>
    <p:sldId id="452" r:id="rId65"/>
    <p:sldId id="455" r:id="rId66"/>
    <p:sldId id="456" r:id="rId67"/>
    <p:sldId id="457" r:id="rId68"/>
    <p:sldId id="458" r:id="rId69"/>
    <p:sldId id="459" r:id="rId70"/>
    <p:sldId id="460" r:id="rId71"/>
    <p:sldId id="461" r:id="rId72"/>
    <p:sldId id="462" r:id="rId73"/>
    <p:sldId id="463" r:id="rId74"/>
    <p:sldId id="464" r:id="rId75"/>
    <p:sldId id="465" r:id="rId76"/>
    <p:sldId id="466" r:id="rId77"/>
    <p:sldId id="467" r:id="rId78"/>
    <p:sldId id="468" r:id="rId79"/>
    <p:sldId id="536" r:id="rId80"/>
    <p:sldId id="469" r:id="rId81"/>
    <p:sldId id="470" r:id="rId82"/>
    <p:sldId id="471" r:id="rId83"/>
    <p:sldId id="472" r:id="rId84"/>
    <p:sldId id="473" r:id="rId85"/>
    <p:sldId id="474" r:id="rId86"/>
    <p:sldId id="475" r:id="rId87"/>
    <p:sldId id="476" r:id="rId88"/>
    <p:sldId id="477" r:id="rId89"/>
    <p:sldId id="478" r:id="rId90"/>
    <p:sldId id="479" r:id="rId91"/>
    <p:sldId id="480" r:id="rId92"/>
    <p:sldId id="534" r:id="rId93"/>
    <p:sldId id="535" r:id="rId94"/>
    <p:sldId id="481" r:id="rId95"/>
    <p:sldId id="514" r:id="rId96"/>
    <p:sldId id="516" r:id="rId97"/>
    <p:sldId id="517" r:id="rId98"/>
    <p:sldId id="518" r:id="rId99"/>
    <p:sldId id="519" r:id="rId100"/>
    <p:sldId id="520" r:id="rId101"/>
    <p:sldId id="521" r:id="rId102"/>
    <p:sldId id="522" r:id="rId103"/>
    <p:sldId id="527" r:id="rId104"/>
    <p:sldId id="528" r:id="rId105"/>
    <p:sldId id="529" r:id="rId106"/>
    <p:sldId id="530" r:id="rId107"/>
    <p:sldId id="531" r:id="rId108"/>
    <p:sldId id="523" r:id="rId109"/>
    <p:sldId id="525" r:id="rId110"/>
    <p:sldId id="526" r:id="rId111"/>
    <p:sldId id="483" r:id="rId112"/>
    <p:sldId id="484" r:id="rId113"/>
    <p:sldId id="485" r:id="rId114"/>
    <p:sldId id="497" r:id="rId115"/>
    <p:sldId id="496" r:id="rId116"/>
    <p:sldId id="486" r:id="rId117"/>
    <p:sldId id="487" r:id="rId118"/>
    <p:sldId id="488" r:id="rId119"/>
    <p:sldId id="489" r:id="rId120"/>
    <p:sldId id="490" r:id="rId121"/>
    <p:sldId id="491" r:id="rId122"/>
    <p:sldId id="492" r:id="rId123"/>
    <p:sldId id="493" r:id="rId124"/>
    <p:sldId id="495" r:id="rId125"/>
    <p:sldId id="498" r:id="rId126"/>
    <p:sldId id="499" r:id="rId127"/>
    <p:sldId id="500" r:id="rId128"/>
    <p:sldId id="501" r:id="rId129"/>
    <p:sldId id="502" r:id="rId130"/>
    <p:sldId id="503" r:id="rId131"/>
    <p:sldId id="504" r:id="rId132"/>
    <p:sldId id="505" r:id="rId133"/>
    <p:sldId id="508" r:id="rId134"/>
    <p:sldId id="509" r:id="rId135"/>
    <p:sldId id="349" r:id="rId1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urag Mihran Akavafyan" initials="BMA" lastIdx="7" clrIdx="0">
    <p:extLst>
      <p:ext uri="{19B8F6BF-5375-455C-9EA6-DF929625EA0E}">
        <p15:presenceInfo xmlns:p15="http://schemas.microsoft.com/office/powerpoint/2012/main" userId="Burag Mihran Akavafyan" providerId="None"/>
      </p:ext>
    </p:extLst>
  </p:cmAuthor>
  <p:cmAuthor id="2" name="Kemal Can Aytekin" initials="KCA" lastIdx="9" clrIdx="1">
    <p:extLst>
      <p:ext uri="{19B8F6BF-5375-455C-9EA6-DF929625EA0E}">
        <p15:presenceInfo xmlns:p15="http://schemas.microsoft.com/office/powerpoint/2012/main" userId="ad1495e15c81413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60" autoAdjust="0"/>
    <p:restoredTop sz="94595" autoAdjust="0"/>
  </p:normalViewPr>
  <p:slideViewPr>
    <p:cSldViewPr snapToGrid="0" snapToObjects="1">
      <p:cViewPr varScale="1">
        <p:scale>
          <a:sx n="108" d="100"/>
          <a:sy n="108" d="100"/>
        </p:scale>
        <p:origin x="1356" y="96"/>
      </p:cViewPr>
      <p:guideLst>
        <p:guide orient="horz" pos="2160"/>
        <p:guide pos="2880"/>
      </p:guideLst>
    </p:cSldViewPr>
  </p:slideViewPr>
  <p:outlineViewPr>
    <p:cViewPr>
      <p:scale>
        <a:sx n="33" d="100"/>
        <a:sy n="33" d="100"/>
      </p:scale>
      <p:origin x="0" y="-3226"/>
    </p:cViewPr>
  </p:outlineViewPr>
  <p:notesTextViewPr>
    <p:cViewPr>
      <p:scale>
        <a:sx n="100" d="100"/>
        <a:sy n="100" d="100"/>
      </p:scale>
      <p:origin x="0" y="0"/>
    </p:cViewPr>
  </p:notesTextViewPr>
  <p:sorterViewPr>
    <p:cViewPr>
      <p:scale>
        <a:sx n="100" d="100"/>
        <a:sy n="100" d="100"/>
      </p:scale>
      <p:origin x="0" y="-5962"/>
    </p:cViewPr>
  </p:sorterViewPr>
  <p:notesViewPr>
    <p:cSldViewPr snapToGrid="0" snapToObjects="1">
      <p:cViewPr varScale="1">
        <p:scale>
          <a:sx n="88" d="100"/>
          <a:sy n="88" d="100"/>
        </p:scale>
        <p:origin x="3822" y="108"/>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handoutMaster" Target="handoutMasters/handout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commentAuthors" Target="commentAuthor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4-19T09:30:17.406" idx="1">
    <p:pos x="10" y="10"/>
    <p:text>IIS HotelTV yolu hakkında daha fazla bilgi verilmeli. Otellerden örnek olarak alınıp gösterilebilir.</p:text>
    <p:extLst>
      <p:ext uri="{C676402C-5697-4E1C-873F-D02D1690AC5C}">
        <p15:threadingInfo xmlns:p15="http://schemas.microsoft.com/office/powerpoint/2012/main" timeZoneBias="-180"/>
      </p:ext>
    </p:extLst>
  </p:cm>
  <p:cm authorId="2" dt="2019-04-26T11:42:49.049" idx="9">
    <p:pos x="10" y="146"/>
    <p:text>yer işaretlerine ekli olduğu belirtildi</p:text>
    <p:extLst>
      <p:ext uri="{C676402C-5697-4E1C-873F-D02D1690AC5C}">
        <p15:threadingInfo xmlns:p15="http://schemas.microsoft.com/office/powerpoint/2012/main" timeZoneBias="-180">
          <p15:parentCm authorId="1" idx="1"/>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9-04-19T09:40:12.502" idx="3">
    <p:pos x="10" y="10"/>
    <p:text>Kanalın aynı zamanda Anevia'ya da eklenmesi gerektiği belirtilmeli.</p:text>
    <p:extLst>
      <p:ext uri="{C676402C-5697-4E1C-873F-D02D1690AC5C}">
        <p15:threadingInfo xmlns:p15="http://schemas.microsoft.com/office/powerpoint/2012/main" timeZoneBias="-180"/>
      </p:ext>
    </p:extLst>
  </p:cm>
  <p:cm authorId="2" dt="2019-04-26T09:56:23.858" idx="1">
    <p:pos x="10" y="146"/>
    <p:text>Anevia ve Wisi tarafında anlatılacak</p:text>
    <p:extLst>
      <p:ext uri="{C676402C-5697-4E1C-873F-D02D1690AC5C}">
        <p15:threadingInfo xmlns:p15="http://schemas.microsoft.com/office/powerpoint/2012/main" timeZoneBias="-180">
          <p15:parentCm authorId="1" idx="3"/>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9-04-19T09:35:52.441" idx="2">
    <p:pos x="10" y="10"/>
    <p:text>Yer işaretlerinde ekli olduğu not olarak eklenebilir.</p:text>
    <p:extLst>
      <p:ext uri="{C676402C-5697-4E1C-873F-D02D1690AC5C}">
        <p15:threadingInfo xmlns:p15="http://schemas.microsoft.com/office/powerpoint/2012/main" timeZoneBias="-180"/>
      </p:ext>
    </p:extLst>
  </p:cm>
  <p:cm authorId="2" dt="2019-04-26T09:57:15.384" idx="2">
    <p:pos x="10" y="146"/>
    <p:text>ok</p:text>
    <p:extLst>
      <p:ext uri="{C676402C-5697-4E1C-873F-D02D1690AC5C}">
        <p15:threadingInfo xmlns:p15="http://schemas.microsoft.com/office/powerpoint/2012/main" timeZoneBias="-180">
          <p15:parentCm authorId="1" idx="2"/>
        </p15:threadingInfo>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9-04-19T15:39:41.825" idx="7">
    <p:pos x="10" y="10"/>
    <p:text>Siteden frekansın nasıl bulunacağı daha ayrıntılı açıklanabilir.</p:text>
    <p:extLst>
      <p:ext uri="{C676402C-5697-4E1C-873F-D02D1690AC5C}">
        <p15:threadingInfo xmlns:p15="http://schemas.microsoft.com/office/powerpoint/2012/main" timeZoneBias="-180"/>
      </p:ext>
    </p:extLst>
  </p:cm>
  <p:cm authorId="2" dt="2019-04-26T11:40:47.233" idx="8">
    <p:pos x="10" y="146"/>
    <p:text>ok</p:text>
    <p:extLst>
      <p:ext uri="{C676402C-5697-4E1C-873F-D02D1690AC5C}">
        <p15:threadingInfo xmlns:p15="http://schemas.microsoft.com/office/powerpoint/2012/main" timeZoneBias="-180">
          <p15:parentCm authorId="1" idx="7"/>
        </p15:threadingInfo>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9-04-19T15:39:41.825" idx="7">
    <p:pos x="10" y="10"/>
    <p:text>Siteden frekansın nasıl bulunacağı daha ayrıntılı açıklanabilir.</p:text>
    <p:extLst>
      <p:ext uri="{C676402C-5697-4E1C-873F-D02D1690AC5C}">
        <p15:threadingInfo xmlns:p15="http://schemas.microsoft.com/office/powerpoint/2012/main" timeZoneBias="-180"/>
      </p:ext>
    </p:extLst>
  </p:cm>
  <p:cm authorId="2" dt="2019-04-26T11:40:42.923" idx="7">
    <p:pos x="10" y="146"/>
    <p:text>ok</p:text>
    <p:extLst>
      <p:ext uri="{C676402C-5697-4E1C-873F-D02D1690AC5C}">
        <p15:threadingInfo xmlns:p15="http://schemas.microsoft.com/office/powerpoint/2012/main" timeZoneBias="-180">
          <p15:parentCm authorId="1" idx="7"/>
        </p15:threadingInfo>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19-04-19T15:39:41.825" idx="7">
    <p:pos x="10" y="10"/>
    <p:text>Siteden frekansın nasıl bulunacağı daha ayrıntılı açıklanabilir.</p:text>
    <p:extLst>
      <p:ext uri="{C676402C-5697-4E1C-873F-D02D1690AC5C}">
        <p15:threadingInfo xmlns:p15="http://schemas.microsoft.com/office/powerpoint/2012/main" timeZoneBias="-180"/>
      </p:ext>
    </p:extLst>
  </p:cm>
  <p:cm authorId="2" dt="2019-04-26T10:31:51.372" idx="6">
    <p:pos x="10" y="146"/>
    <p:text>ok</p:text>
    <p:extLst>
      <p:ext uri="{C676402C-5697-4E1C-873F-D02D1690AC5C}">
        <p15:threadingInfo xmlns:p15="http://schemas.microsoft.com/office/powerpoint/2012/main" timeZoneBias="-180">
          <p15:parentCm authorId="1" idx="7"/>
        </p15:threadingInfo>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19-04-19T09:46:05.878" idx="5">
    <p:pos x="10" y="10"/>
    <p:text>Slotlardaki sonsuz işareti açıklanabilir.</p:text>
    <p:extLst>
      <p:ext uri="{C676402C-5697-4E1C-873F-D02D1690AC5C}">
        <p15:threadingInfo xmlns:p15="http://schemas.microsoft.com/office/powerpoint/2012/main" timeZoneBias="-180"/>
      </p:ext>
    </p:extLst>
  </p:cm>
  <p:cm authorId="2" dt="2019-04-26T09:59:45.344" idx="3">
    <p:pos x="10" y="146"/>
    <p:text>ok</p:text>
    <p:extLst>
      <p:ext uri="{C676402C-5697-4E1C-873F-D02D1690AC5C}">
        <p15:threadingInfo xmlns:p15="http://schemas.microsoft.com/office/powerpoint/2012/main" timeZoneBias="-180">
          <p15:parentCm authorId="1" idx="5"/>
        </p15:threadingInfo>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19-04-19T09:42:42.581" idx="4">
    <p:pos x="10" y="10"/>
    <p:text>Power yappmadan önce değişikliklerin kaydedilmesi gerektiği yine hatırlatılabilir.</p:text>
    <p:extLst>
      <p:ext uri="{C676402C-5697-4E1C-873F-D02D1690AC5C}">
        <p15:threadingInfo xmlns:p15="http://schemas.microsoft.com/office/powerpoint/2012/main" timeZoneBias="-180"/>
      </p:ext>
    </p:extLst>
  </p:cm>
  <p:cm authorId="2" dt="2019-04-26T10:00:21.704" idx="4">
    <p:pos x="10" y="146"/>
    <p:text>ok</p:text>
    <p:extLst>
      <p:ext uri="{C676402C-5697-4E1C-873F-D02D1690AC5C}">
        <p15:threadingInfo xmlns:p15="http://schemas.microsoft.com/office/powerpoint/2012/main" timeZoneBias="-180">
          <p15:parentCm authorId="1" idx="4"/>
        </p15:threadingInfo>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19-04-19T10:27:06.407" idx="6">
    <p:pos x="10" y="10"/>
    <p:text>Cihaza verilen IP bilgisinin nerede yazdığı beliritlmeli.</p:text>
    <p:extLst>
      <p:ext uri="{C676402C-5697-4E1C-873F-D02D1690AC5C}">
        <p15:threadingInfo xmlns:p15="http://schemas.microsoft.com/office/powerpoint/2012/main" timeZoneBias="-180"/>
      </p:ext>
    </p:extLst>
  </p:cm>
  <p:cm authorId="2" dt="2019-04-26T10:11:07.414" idx="5">
    <p:pos x="10" y="146"/>
    <p:text>ok</p:text>
    <p:extLst>
      <p:ext uri="{C676402C-5697-4E1C-873F-D02D1690AC5C}">
        <p15:threadingInfo xmlns:p15="http://schemas.microsoft.com/office/powerpoint/2012/main" timeZoneBias="-180">
          <p15:parentCm authorId="1" idx="6"/>
        </p15:threadingInfo>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tr-TR"/>
              <a:t>asdfghjj</a:t>
            </a: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4D7F84C-E742-4268-AFEE-AFDE428647D6}" type="datetimeFigureOut">
              <a:rPr lang="tr-TR" smtClean="0"/>
              <a:t>2.12.2019</a:t>
            </a:fld>
            <a:endParaRPr lang="tr-T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E892A7D-7BA6-44B8-AA11-A80539C56D5D}" type="slidenum">
              <a:rPr lang="tr-TR" smtClean="0"/>
              <a:t>‹#›</a:t>
            </a:fld>
            <a:endParaRPr lang="tr-TR"/>
          </a:p>
        </p:txBody>
      </p:sp>
    </p:spTree>
    <p:extLst>
      <p:ext uri="{BB962C8B-B14F-4D97-AF65-F5344CB8AC3E}">
        <p14:creationId xmlns:p14="http://schemas.microsoft.com/office/powerpoint/2010/main" val="326888309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tr-TR"/>
              <a:t>asdfghjj</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87E9DF-8622-4AC9-9266-61619072040B}" type="datetimeFigureOut">
              <a:rPr lang="tr-TR" smtClean="0"/>
              <a:t>2.12.2019</a:t>
            </a:fld>
            <a:endParaRPr lang="tr-TR"/>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F12B85-D5CA-4A86-BD26-2732F1F25BB6}" type="slidenum">
              <a:rPr lang="tr-TR" smtClean="0"/>
              <a:t>‹#›</a:t>
            </a:fld>
            <a:endParaRPr lang="tr-TR"/>
          </a:p>
        </p:txBody>
      </p:sp>
    </p:spTree>
    <p:extLst>
      <p:ext uri="{BB962C8B-B14F-4D97-AF65-F5344CB8AC3E}">
        <p14:creationId xmlns:p14="http://schemas.microsoft.com/office/powerpoint/2010/main" val="404100362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Tree>
    <p:extLst>
      <p:ext uri="{BB962C8B-B14F-4D97-AF65-F5344CB8AC3E}">
        <p14:creationId xmlns:p14="http://schemas.microsoft.com/office/powerpoint/2010/main" val="4161924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89895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40881461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26771900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082657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40510374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0508923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4024685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67122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4098843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287472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2115669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4288075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283134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2307876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2112623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5667545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kapak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896532" y="1842564"/>
            <a:ext cx="5350935" cy="1470025"/>
          </a:xfrm>
        </p:spPr>
        <p:txBody>
          <a:bodyPr>
            <a:normAutofit/>
          </a:bodyPr>
          <a:lstStyle>
            <a:lvl1pPr algn="ctr">
              <a:defRPr sz="3200"/>
            </a:lvl1pPr>
          </a:lstStyle>
          <a:p>
            <a:r>
              <a:rPr lang="tr-TR" dirty="0" err="1"/>
              <a:t>Click</a:t>
            </a:r>
            <a:r>
              <a:rPr lang="tr-TR" dirty="0"/>
              <a:t> </a:t>
            </a:r>
            <a:r>
              <a:rPr lang="tr-TR" dirty="0" err="1"/>
              <a:t>to</a:t>
            </a:r>
            <a:r>
              <a:rPr lang="tr-TR" dirty="0"/>
              <a:t> </a:t>
            </a:r>
            <a:r>
              <a:rPr lang="tr-TR" dirty="0" err="1"/>
              <a:t>edit</a:t>
            </a:r>
            <a:r>
              <a:rPr lang="tr-TR" dirty="0"/>
              <a:t> Master </a:t>
            </a:r>
            <a:r>
              <a:rPr lang="tr-TR" dirty="0" err="1"/>
              <a:t>title</a:t>
            </a:r>
            <a:r>
              <a:rPr lang="tr-TR" dirty="0"/>
              <a:t> </a:t>
            </a:r>
            <a:r>
              <a:rPr lang="tr-TR" dirty="0" err="1"/>
              <a:t>style</a:t>
            </a:r>
            <a:endParaRPr lang="en-US" dirty="0"/>
          </a:p>
        </p:txBody>
      </p:sp>
      <p:sp>
        <p:nvSpPr>
          <p:cNvPr id="3" name="Subtitle 2"/>
          <p:cNvSpPr>
            <a:spLocks noGrp="1"/>
          </p:cNvSpPr>
          <p:nvPr>
            <p:ph type="subTitle" idx="1"/>
          </p:nvPr>
        </p:nvSpPr>
        <p:spPr>
          <a:xfrm>
            <a:off x="1896532" y="3378210"/>
            <a:ext cx="5350935" cy="1092190"/>
          </a:xfrm>
        </p:spPr>
        <p:txBody>
          <a:bodyPr>
            <a:normAutofit/>
          </a:bodyPr>
          <a:lstStyle>
            <a:lvl1pPr marL="0" indent="0" algn="ctr">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dirty="0" err="1"/>
              <a:t>Click</a:t>
            </a:r>
            <a:r>
              <a:rPr lang="tr-TR" dirty="0"/>
              <a:t> </a:t>
            </a:r>
            <a:r>
              <a:rPr lang="tr-TR" dirty="0" err="1"/>
              <a:t>to</a:t>
            </a:r>
            <a:r>
              <a:rPr lang="tr-TR" dirty="0"/>
              <a:t> </a:t>
            </a:r>
            <a:r>
              <a:rPr lang="tr-TR" dirty="0" err="1"/>
              <a:t>edit</a:t>
            </a:r>
            <a:r>
              <a:rPr lang="tr-TR" dirty="0"/>
              <a:t> Master </a:t>
            </a:r>
            <a:r>
              <a:rPr lang="tr-TR" dirty="0" err="1"/>
              <a:t>subtitle</a:t>
            </a:r>
            <a:r>
              <a:rPr lang="tr-TR" dirty="0"/>
              <a:t> </a:t>
            </a:r>
            <a:r>
              <a:rPr lang="tr-TR" dirty="0" err="1"/>
              <a:t>style</a:t>
            </a:r>
            <a:endParaRPr lang="en-US" dirty="0"/>
          </a:p>
        </p:txBody>
      </p:sp>
      <p:sp>
        <p:nvSpPr>
          <p:cNvPr id="4" name="Date Placeholder 3"/>
          <p:cNvSpPr>
            <a:spLocks noGrp="1"/>
          </p:cNvSpPr>
          <p:nvPr>
            <p:ph type="dt" sz="half" idx="10"/>
          </p:nvPr>
        </p:nvSpPr>
        <p:spPr/>
        <p:txBody>
          <a:bodyPr/>
          <a:lstStyle/>
          <a:p>
            <a:fld id="{FEB59311-4122-481F-98E7-A8F93009D9F9}" type="datetime1">
              <a:rPr lang="en-US" smtClean="0"/>
              <a:t>12/2/2019</a:t>
            </a:fld>
            <a:endParaRPr lang="en-US"/>
          </a:p>
        </p:txBody>
      </p:sp>
      <p:sp>
        <p:nvSpPr>
          <p:cNvPr id="5" name="Footer Placeholder 4"/>
          <p:cNvSpPr>
            <a:spLocks noGrp="1"/>
          </p:cNvSpPr>
          <p:nvPr>
            <p:ph type="ftr" sz="quarter" idx="11"/>
          </p:nvPr>
        </p:nvSpPr>
        <p:spPr/>
        <p:txBody>
          <a:bodyPr/>
          <a:lstStyle/>
          <a:p>
            <a:r>
              <a:rPr lang="en-US"/>
              <a:t>A0.3</a:t>
            </a:r>
          </a:p>
        </p:txBody>
      </p:sp>
      <p:sp>
        <p:nvSpPr>
          <p:cNvPr id="6" name="Slide Number Placeholder 5"/>
          <p:cNvSpPr>
            <a:spLocks noGrp="1"/>
          </p:cNvSpPr>
          <p:nvPr>
            <p:ph type="sldNum" sz="quarter" idx="12"/>
          </p:nvPr>
        </p:nvSpPr>
        <p:spPr/>
        <p:txBody>
          <a:bodyPr/>
          <a:lstStyle/>
          <a:p>
            <a:fld id="{221F8894-E99A-C24B-9F27-2643E2117A13}" type="slidenum">
              <a:rPr lang="en-US" smtClean="0"/>
              <a:t>‹#›</a:t>
            </a:fld>
            <a:endParaRPr lang="en-US"/>
          </a:p>
        </p:txBody>
      </p:sp>
    </p:spTree>
    <p:extLst>
      <p:ext uri="{BB962C8B-B14F-4D97-AF65-F5344CB8AC3E}">
        <p14:creationId xmlns:p14="http://schemas.microsoft.com/office/powerpoint/2010/main" val="1788443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Date Placeholder 3"/>
          <p:cNvSpPr>
            <a:spLocks noGrp="1"/>
          </p:cNvSpPr>
          <p:nvPr>
            <p:ph type="dt" sz="half" idx="10"/>
          </p:nvPr>
        </p:nvSpPr>
        <p:spPr/>
        <p:txBody>
          <a:bodyPr/>
          <a:lstStyle/>
          <a:p>
            <a:fld id="{07C02358-8873-46AD-8284-A4F3B6E5954A}" type="datetime1">
              <a:rPr lang="en-US" smtClean="0"/>
              <a:t>12/2/2019</a:t>
            </a:fld>
            <a:endParaRPr lang="en-US"/>
          </a:p>
        </p:txBody>
      </p:sp>
      <p:sp>
        <p:nvSpPr>
          <p:cNvPr id="5" name="Footer Placeholder 4"/>
          <p:cNvSpPr>
            <a:spLocks noGrp="1"/>
          </p:cNvSpPr>
          <p:nvPr>
            <p:ph type="ftr" sz="quarter" idx="11"/>
          </p:nvPr>
        </p:nvSpPr>
        <p:spPr/>
        <p:txBody>
          <a:bodyPr/>
          <a:lstStyle/>
          <a:p>
            <a:r>
              <a:rPr lang="en-US"/>
              <a:t>A0.3</a:t>
            </a:r>
          </a:p>
        </p:txBody>
      </p:sp>
      <p:sp>
        <p:nvSpPr>
          <p:cNvPr id="6" name="Slide Number Placeholder 5"/>
          <p:cNvSpPr>
            <a:spLocks noGrp="1"/>
          </p:cNvSpPr>
          <p:nvPr>
            <p:ph type="sldNum" sz="quarter" idx="12"/>
          </p:nvPr>
        </p:nvSpPr>
        <p:spPr/>
        <p:txBody>
          <a:bodyPr/>
          <a:lstStyle/>
          <a:p>
            <a:fld id="{221F8894-E99A-C24B-9F27-2643E2117A13}" type="slidenum">
              <a:rPr lang="en-US" smtClean="0"/>
              <a:t>‹#›</a:t>
            </a:fld>
            <a:endParaRPr lang="en-US"/>
          </a:p>
        </p:txBody>
      </p:sp>
    </p:spTree>
    <p:extLst>
      <p:ext uri="{BB962C8B-B14F-4D97-AF65-F5344CB8AC3E}">
        <p14:creationId xmlns:p14="http://schemas.microsoft.com/office/powerpoint/2010/main" val="3172307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tr-TR"/>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Date Placeholder 3"/>
          <p:cNvSpPr>
            <a:spLocks noGrp="1"/>
          </p:cNvSpPr>
          <p:nvPr>
            <p:ph type="dt" sz="half" idx="10"/>
          </p:nvPr>
        </p:nvSpPr>
        <p:spPr/>
        <p:txBody>
          <a:bodyPr/>
          <a:lstStyle/>
          <a:p>
            <a:fld id="{33C4D8DE-73B8-4D5B-AAB4-1D8D3C9B423D}" type="datetime1">
              <a:rPr lang="en-US" smtClean="0"/>
              <a:t>12/2/2019</a:t>
            </a:fld>
            <a:endParaRPr lang="en-US"/>
          </a:p>
        </p:txBody>
      </p:sp>
      <p:sp>
        <p:nvSpPr>
          <p:cNvPr id="5" name="Footer Placeholder 4"/>
          <p:cNvSpPr>
            <a:spLocks noGrp="1"/>
          </p:cNvSpPr>
          <p:nvPr>
            <p:ph type="ftr" sz="quarter" idx="11"/>
          </p:nvPr>
        </p:nvSpPr>
        <p:spPr/>
        <p:txBody>
          <a:bodyPr/>
          <a:lstStyle/>
          <a:p>
            <a:r>
              <a:rPr lang="en-US"/>
              <a:t>A0.3</a:t>
            </a:r>
          </a:p>
        </p:txBody>
      </p:sp>
      <p:sp>
        <p:nvSpPr>
          <p:cNvPr id="6" name="Slide Number Placeholder 5"/>
          <p:cNvSpPr>
            <a:spLocks noGrp="1"/>
          </p:cNvSpPr>
          <p:nvPr>
            <p:ph type="sldNum" sz="quarter" idx="12"/>
          </p:nvPr>
        </p:nvSpPr>
        <p:spPr/>
        <p:txBody>
          <a:bodyPr/>
          <a:lstStyle/>
          <a:p>
            <a:fld id="{221F8894-E99A-C24B-9F27-2643E2117A13}" type="slidenum">
              <a:rPr lang="en-US" smtClean="0"/>
              <a:t>‹#›</a:t>
            </a:fld>
            <a:endParaRPr lang="en-US"/>
          </a:p>
        </p:txBody>
      </p:sp>
    </p:spTree>
    <p:extLst>
      <p:ext uri="{BB962C8B-B14F-4D97-AF65-F5344CB8AC3E}">
        <p14:creationId xmlns:p14="http://schemas.microsoft.com/office/powerpoint/2010/main" val="2369272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7" name="Picture 6" descr="ic_sayfalar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tr-TR"/>
              <a:t>Click to edit Master title style</a:t>
            </a:r>
            <a:endParaRPr lang="en-US"/>
          </a:p>
        </p:txBody>
      </p:sp>
      <p:sp>
        <p:nvSpPr>
          <p:cNvPr id="3" name="Content Placeholder 2"/>
          <p:cNvSpPr>
            <a:spLocks noGrp="1"/>
          </p:cNvSpPr>
          <p:nvPr>
            <p:ph idx="1"/>
          </p:nvPr>
        </p:nvSpPr>
        <p:spPr/>
        <p:txBody>
          <a:body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Date Placeholder 3"/>
          <p:cNvSpPr>
            <a:spLocks noGrp="1"/>
          </p:cNvSpPr>
          <p:nvPr>
            <p:ph type="dt" sz="half" idx="10"/>
          </p:nvPr>
        </p:nvSpPr>
        <p:spPr/>
        <p:txBody>
          <a:bodyPr/>
          <a:lstStyle/>
          <a:p>
            <a:fld id="{0F0202B6-A913-48B1-B90E-A01D503FF4D1}" type="datetime1">
              <a:rPr lang="en-US" smtClean="0"/>
              <a:t>12/2/2019</a:t>
            </a:fld>
            <a:endParaRPr lang="en-US"/>
          </a:p>
        </p:txBody>
      </p:sp>
      <p:sp>
        <p:nvSpPr>
          <p:cNvPr id="5" name="Footer Placeholder 4"/>
          <p:cNvSpPr>
            <a:spLocks noGrp="1"/>
          </p:cNvSpPr>
          <p:nvPr>
            <p:ph type="ftr" sz="quarter" idx="11"/>
          </p:nvPr>
        </p:nvSpPr>
        <p:spPr/>
        <p:txBody>
          <a:bodyPr/>
          <a:lstStyle/>
          <a:p>
            <a:r>
              <a:rPr lang="en-US"/>
              <a:t>A0.3</a:t>
            </a:r>
          </a:p>
        </p:txBody>
      </p:sp>
      <p:sp>
        <p:nvSpPr>
          <p:cNvPr id="6" name="Slide Number Placeholder 5"/>
          <p:cNvSpPr>
            <a:spLocks noGrp="1"/>
          </p:cNvSpPr>
          <p:nvPr>
            <p:ph type="sldNum" sz="quarter" idx="12"/>
          </p:nvPr>
        </p:nvSpPr>
        <p:spPr/>
        <p:txBody>
          <a:bodyPr/>
          <a:lstStyle/>
          <a:p>
            <a:fld id="{221F8894-E99A-C24B-9F27-2643E2117A13}" type="slidenum">
              <a:rPr lang="en-US" smtClean="0"/>
              <a:t>‹#›</a:t>
            </a:fld>
            <a:endParaRPr lang="en-US"/>
          </a:p>
        </p:txBody>
      </p:sp>
    </p:spTree>
    <p:extLst>
      <p:ext uri="{BB962C8B-B14F-4D97-AF65-F5344CB8AC3E}">
        <p14:creationId xmlns:p14="http://schemas.microsoft.com/office/powerpoint/2010/main" val="3039491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descr="seperator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031999" y="2798234"/>
            <a:ext cx="5080001" cy="1231899"/>
          </a:xfrm>
        </p:spPr>
        <p:txBody>
          <a:bodyPr anchor="t">
            <a:normAutofit/>
          </a:bodyPr>
          <a:lstStyle>
            <a:lvl1pPr algn="l">
              <a:defRPr sz="3200" b="1" cap="all"/>
            </a:lvl1pPr>
          </a:lstStyle>
          <a:p>
            <a:r>
              <a:rPr lang="tr-TR" dirty="0" err="1"/>
              <a:t>Click</a:t>
            </a:r>
            <a:r>
              <a:rPr lang="tr-TR" dirty="0"/>
              <a:t> </a:t>
            </a:r>
            <a:r>
              <a:rPr lang="tr-TR" dirty="0" err="1"/>
              <a:t>to</a:t>
            </a:r>
            <a:r>
              <a:rPr lang="tr-TR" dirty="0"/>
              <a:t> </a:t>
            </a:r>
            <a:r>
              <a:rPr lang="tr-TR" dirty="0" err="1"/>
              <a:t>edit</a:t>
            </a:r>
            <a:r>
              <a:rPr lang="tr-TR" dirty="0"/>
              <a:t> Master </a:t>
            </a:r>
            <a:r>
              <a:rPr lang="tr-TR" dirty="0" err="1"/>
              <a:t>title</a:t>
            </a:r>
            <a:r>
              <a:rPr lang="tr-TR" dirty="0"/>
              <a:t> </a:t>
            </a:r>
            <a:r>
              <a:rPr lang="tr-TR" dirty="0" err="1"/>
              <a:t>style</a:t>
            </a:r>
            <a:endParaRPr lang="en-US" dirty="0"/>
          </a:p>
        </p:txBody>
      </p:sp>
      <p:sp>
        <p:nvSpPr>
          <p:cNvPr id="3" name="Text Placeholder 2"/>
          <p:cNvSpPr>
            <a:spLocks noGrp="1"/>
          </p:cNvSpPr>
          <p:nvPr>
            <p:ph type="body" idx="1"/>
          </p:nvPr>
        </p:nvSpPr>
        <p:spPr>
          <a:xfrm>
            <a:off x="2031999" y="2280180"/>
            <a:ext cx="5080001" cy="496887"/>
          </a:xfrm>
        </p:spPr>
        <p:txBody>
          <a:bodyPr anchor="b">
            <a:normAutofit/>
          </a:bodyPr>
          <a:lstStyle>
            <a:lvl1pPr marL="0" indent="0">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dirty="0" err="1"/>
              <a:t>Click</a:t>
            </a:r>
            <a:r>
              <a:rPr lang="tr-TR" dirty="0"/>
              <a:t> </a:t>
            </a:r>
            <a:r>
              <a:rPr lang="tr-TR" dirty="0" err="1"/>
              <a:t>to</a:t>
            </a:r>
            <a:r>
              <a:rPr lang="tr-TR" dirty="0"/>
              <a:t> </a:t>
            </a:r>
            <a:r>
              <a:rPr lang="tr-TR" dirty="0" err="1"/>
              <a:t>edit</a:t>
            </a:r>
            <a:r>
              <a:rPr lang="tr-TR" dirty="0"/>
              <a:t> Master </a:t>
            </a:r>
            <a:r>
              <a:rPr lang="tr-TR" dirty="0" err="1"/>
              <a:t>text</a:t>
            </a:r>
            <a:r>
              <a:rPr lang="tr-TR" dirty="0"/>
              <a:t> </a:t>
            </a:r>
            <a:r>
              <a:rPr lang="tr-TR" dirty="0" err="1"/>
              <a:t>styles</a:t>
            </a:r>
            <a:endParaRPr lang="tr-TR" dirty="0"/>
          </a:p>
        </p:txBody>
      </p:sp>
      <p:sp>
        <p:nvSpPr>
          <p:cNvPr id="4" name="Date Placeholder 3"/>
          <p:cNvSpPr>
            <a:spLocks noGrp="1"/>
          </p:cNvSpPr>
          <p:nvPr>
            <p:ph type="dt" sz="half" idx="10"/>
          </p:nvPr>
        </p:nvSpPr>
        <p:spPr/>
        <p:txBody>
          <a:bodyPr/>
          <a:lstStyle/>
          <a:p>
            <a:fld id="{A456E6DD-ED22-48C4-8DB4-C8678C52F48C}" type="datetime1">
              <a:rPr lang="en-US" smtClean="0"/>
              <a:t>12/2/2019</a:t>
            </a:fld>
            <a:endParaRPr lang="en-US"/>
          </a:p>
        </p:txBody>
      </p:sp>
      <p:sp>
        <p:nvSpPr>
          <p:cNvPr id="5" name="Footer Placeholder 4"/>
          <p:cNvSpPr>
            <a:spLocks noGrp="1"/>
          </p:cNvSpPr>
          <p:nvPr>
            <p:ph type="ftr" sz="quarter" idx="11"/>
          </p:nvPr>
        </p:nvSpPr>
        <p:spPr/>
        <p:txBody>
          <a:bodyPr/>
          <a:lstStyle/>
          <a:p>
            <a:r>
              <a:rPr lang="en-US"/>
              <a:t>A0.3</a:t>
            </a:r>
          </a:p>
        </p:txBody>
      </p:sp>
      <p:sp>
        <p:nvSpPr>
          <p:cNvPr id="6" name="Slide Number Placeholder 5"/>
          <p:cNvSpPr>
            <a:spLocks noGrp="1"/>
          </p:cNvSpPr>
          <p:nvPr>
            <p:ph type="sldNum" sz="quarter" idx="12"/>
          </p:nvPr>
        </p:nvSpPr>
        <p:spPr/>
        <p:txBody>
          <a:bodyPr/>
          <a:lstStyle/>
          <a:p>
            <a:fld id="{221F8894-E99A-C24B-9F27-2643E2117A13}" type="slidenum">
              <a:rPr lang="en-US" smtClean="0"/>
              <a:t>‹#›</a:t>
            </a:fld>
            <a:endParaRPr lang="en-US"/>
          </a:p>
        </p:txBody>
      </p:sp>
    </p:spTree>
    <p:extLst>
      <p:ext uri="{BB962C8B-B14F-4D97-AF65-F5344CB8AC3E}">
        <p14:creationId xmlns:p14="http://schemas.microsoft.com/office/powerpoint/2010/main" val="1834831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5" name="Date Placeholder 4"/>
          <p:cNvSpPr>
            <a:spLocks noGrp="1"/>
          </p:cNvSpPr>
          <p:nvPr>
            <p:ph type="dt" sz="half" idx="10"/>
          </p:nvPr>
        </p:nvSpPr>
        <p:spPr/>
        <p:txBody>
          <a:bodyPr/>
          <a:lstStyle/>
          <a:p>
            <a:fld id="{CB75E51A-A379-4BE9-A39F-A5BD5E8875AD}" type="datetime1">
              <a:rPr lang="en-US" smtClean="0"/>
              <a:t>12/2/2019</a:t>
            </a:fld>
            <a:endParaRPr lang="en-US"/>
          </a:p>
        </p:txBody>
      </p:sp>
      <p:sp>
        <p:nvSpPr>
          <p:cNvPr id="6" name="Footer Placeholder 5"/>
          <p:cNvSpPr>
            <a:spLocks noGrp="1"/>
          </p:cNvSpPr>
          <p:nvPr>
            <p:ph type="ftr" sz="quarter" idx="11"/>
          </p:nvPr>
        </p:nvSpPr>
        <p:spPr/>
        <p:txBody>
          <a:bodyPr/>
          <a:lstStyle/>
          <a:p>
            <a:r>
              <a:rPr lang="en-US"/>
              <a:t>A0.3</a:t>
            </a:r>
          </a:p>
        </p:txBody>
      </p:sp>
      <p:sp>
        <p:nvSpPr>
          <p:cNvPr id="7" name="Slide Number Placeholder 6"/>
          <p:cNvSpPr>
            <a:spLocks noGrp="1"/>
          </p:cNvSpPr>
          <p:nvPr>
            <p:ph type="sldNum" sz="quarter" idx="12"/>
          </p:nvPr>
        </p:nvSpPr>
        <p:spPr/>
        <p:txBody>
          <a:bodyPr/>
          <a:lstStyle/>
          <a:p>
            <a:fld id="{221F8894-E99A-C24B-9F27-2643E2117A13}" type="slidenum">
              <a:rPr lang="en-US" smtClean="0"/>
              <a:t>‹#›</a:t>
            </a:fld>
            <a:endParaRPr lang="en-US"/>
          </a:p>
        </p:txBody>
      </p:sp>
    </p:spTree>
    <p:extLst>
      <p:ext uri="{BB962C8B-B14F-4D97-AF65-F5344CB8AC3E}">
        <p14:creationId xmlns:p14="http://schemas.microsoft.com/office/powerpoint/2010/main" val="1947822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7" name="Date Placeholder 6"/>
          <p:cNvSpPr>
            <a:spLocks noGrp="1"/>
          </p:cNvSpPr>
          <p:nvPr>
            <p:ph type="dt" sz="half" idx="10"/>
          </p:nvPr>
        </p:nvSpPr>
        <p:spPr/>
        <p:txBody>
          <a:bodyPr/>
          <a:lstStyle/>
          <a:p>
            <a:fld id="{E0E5C713-03A8-4DBC-96CB-09A5E67A5A43}" type="datetime1">
              <a:rPr lang="en-US" smtClean="0"/>
              <a:t>12/2/2019</a:t>
            </a:fld>
            <a:endParaRPr lang="en-US"/>
          </a:p>
        </p:txBody>
      </p:sp>
      <p:sp>
        <p:nvSpPr>
          <p:cNvPr id="8" name="Footer Placeholder 7"/>
          <p:cNvSpPr>
            <a:spLocks noGrp="1"/>
          </p:cNvSpPr>
          <p:nvPr>
            <p:ph type="ftr" sz="quarter" idx="11"/>
          </p:nvPr>
        </p:nvSpPr>
        <p:spPr/>
        <p:txBody>
          <a:bodyPr/>
          <a:lstStyle/>
          <a:p>
            <a:r>
              <a:rPr lang="en-US"/>
              <a:t>A0.3</a:t>
            </a:r>
          </a:p>
        </p:txBody>
      </p:sp>
      <p:sp>
        <p:nvSpPr>
          <p:cNvPr id="9" name="Slide Number Placeholder 8"/>
          <p:cNvSpPr>
            <a:spLocks noGrp="1"/>
          </p:cNvSpPr>
          <p:nvPr>
            <p:ph type="sldNum" sz="quarter" idx="12"/>
          </p:nvPr>
        </p:nvSpPr>
        <p:spPr/>
        <p:txBody>
          <a:bodyPr/>
          <a:lstStyle/>
          <a:p>
            <a:fld id="{221F8894-E99A-C24B-9F27-2643E2117A13}" type="slidenum">
              <a:rPr lang="en-US" smtClean="0"/>
              <a:t>‹#›</a:t>
            </a:fld>
            <a:endParaRPr lang="en-US"/>
          </a:p>
        </p:txBody>
      </p:sp>
    </p:spTree>
    <p:extLst>
      <p:ext uri="{BB962C8B-B14F-4D97-AF65-F5344CB8AC3E}">
        <p14:creationId xmlns:p14="http://schemas.microsoft.com/office/powerpoint/2010/main" val="3153743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Date Placeholder 2"/>
          <p:cNvSpPr>
            <a:spLocks noGrp="1"/>
          </p:cNvSpPr>
          <p:nvPr>
            <p:ph type="dt" sz="half" idx="10"/>
          </p:nvPr>
        </p:nvSpPr>
        <p:spPr/>
        <p:txBody>
          <a:bodyPr/>
          <a:lstStyle/>
          <a:p>
            <a:fld id="{B52BD4DE-5A55-4543-A09C-4345DFD123CF}" type="datetime1">
              <a:rPr lang="en-US" smtClean="0"/>
              <a:t>12/2/2019</a:t>
            </a:fld>
            <a:endParaRPr lang="en-US"/>
          </a:p>
        </p:txBody>
      </p:sp>
      <p:sp>
        <p:nvSpPr>
          <p:cNvPr id="4" name="Footer Placeholder 3"/>
          <p:cNvSpPr>
            <a:spLocks noGrp="1"/>
          </p:cNvSpPr>
          <p:nvPr>
            <p:ph type="ftr" sz="quarter" idx="11"/>
          </p:nvPr>
        </p:nvSpPr>
        <p:spPr/>
        <p:txBody>
          <a:bodyPr/>
          <a:lstStyle/>
          <a:p>
            <a:r>
              <a:rPr lang="en-US"/>
              <a:t>A0.3</a:t>
            </a:r>
          </a:p>
        </p:txBody>
      </p:sp>
      <p:sp>
        <p:nvSpPr>
          <p:cNvPr id="5" name="Slide Number Placeholder 4"/>
          <p:cNvSpPr>
            <a:spLocks noGrp="1"/>
          </p:cNvSpPr>
          <p:nvPr>
            <p:ph type="sldNum" sz="quarter" idx="12"/>
          </p:nvPr>
        </p:nvSpPr>
        <p:spPr/>
        <p:txBody>
          <a:bodyPr/>
          <a:lstStyle/>
          <a:p>
            <a:fld id="{221F8894-E99A-C24B-9F27-2643E2117A13}" type="slidenum">
              <a:rPr lang="en-US" smtClean="0"/>
              <a:t>‹#›</a:t>
            </a:fld>
            <a:endParaRPr lang="en-US"/>
          </a:p>
        </p:txBody>
      </p:sp>
    </p:spTree>
    <p:extLst>
      <p:ext uri="{BB962C8B-B14F-4D97-AF65-F5344CB8AC3E}">
        <p14:creationId xmlns:p14="http://schemas.microsoft.com/office/powerpoint/2010/main" val="3644164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449A99-20AA-43E9-9B76-571E847D6124}" type="datetime1">
              <a:rPr lang="en-US" smtClean="0"/>
              <a:t>12/2/2019</a:t>
            </a:fld>
            <a:endParaRPr lang="en-US"/>
          </a:p>
        </p:txBody>
      </p:sp>
      <p:sp>
        <p:nvSpPr>
          <p:cNvPr id="3" name="Footer Placeholder 2"/>
          <p:cNvSpPr>
            <a:spLocks noGrp="1"/>
          </p:cNvSpPr>
          <p:nvPr>
            <p:ph type="ftr" sz="quarter" idx="11"/>
          </p:nvPr>
        </p:nvSpPr>
        <p:spPr/>
        <p:txBody>
          <a:bodyPr/>
          <a:lstStyle/>
          <a:p>
            <a:r>
              <a:rPr lang="en-US"/>
              <a:t>A0.3</a:t>
            </a:r>
          </a:p>
        </p:txBody>
      </p:sp>
      <p:sp>
        <p:nvSpPr>
          <p:cNvPr id="4" name="Slide Number Placeholder 3"/>
          <p:cNvSpPr>
            <a:spLocks noGrp="1"/>
          </p:cNvSpPr>
          <p:nvPr>
            <p:ph type="sldNum" sz="quarter" idx="12"/>
          </p:nvPr>
        </p:nvSpPr>
        <p:spPr/>
        <p:txBody>
          <a:bodyPr/>
          <a:lstStyle/>
          <a:p>
            <a:fld id="{221F8894-E99A-C24B-9F27-2643E2117A13}" type="slidenum">
              <a:rPr lang="en-US" smtClean="0"/>
              <a:t>‹#›</a:t>
            </a:fld>
            <a:endParaRPr lang="en-US"/>
          </a:p>
        </p:txBody>
      </p:sp>
    </p:spTree>
    <p:extLst>
      <p:ext uri="{BB962C8B-B14F-4D97-AF65-F5344CB8AC3E}">
        <p14:creationId xmlns:p14="http://schemas.microsoft.com/office/powerpoint/2010/main" val="2667242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tr-TR"/>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Click to edit Master text styles</a:t>
            </a:r>
          </a:p>
        </p:txBody>
      </p:sp>
      <p:sp>
        <p:nvSpPr>
          <p:cNvPr id="5" name="Date Placeholder 4"/>
          <p:cNvSpPr>
            <a:spLocks noGrp="1"/>
          </p:cNvSpPr>
          <p:nvPr>
            <p:ph type="dt" sz="half" idx="10"/>
          </p:nvPr>
        </p:nvSpPr>
        <p:spPr/>
        <p:txBody>
          <a:bodyPr/>
          <a:lstStyle/>
          <a:p>
            <a:fld id="{9C8A0B6C-64EC-4DE4-8943-4D005DE727E0}" type="datetime1">
              <a:rPr lang="en-US" smtClean="0"/>
              <a:t>12/2/2019</a:t>
            </a:fld>
            <a:endParaRPr lang="en-US"/>
          </a:p>
        </p:txBody>
      </p:sp>
      <p:sp>
        <p:nvSpPr>
          <p:cNvPr id="6" name="Footer Placeholder 5"/>
          <p:cNvSpPr>
            <a:spLocks noGrp="1"/>
          </p:cNvSpPr>
          <p:nvPr>
            <p:ph type="ftr" sz="quarter" idx="11"/>
          </p:nvPr>
        </p:nvSpPr>
        <p:spPr/>
        <p:txBody>
          <a:bodyPr/>
          <a:lstStyle/>
          <a:p>
            <a:r>
              <a:rPr lang="en-US"/>
              <a:t>A0.3</a:t>
            </a:r>
          </a:p>
        </p:txBody>
      </p:sp>
      <p:sp>
        <p:nvSpPr>
          <p:cNvPr id="7" name="Slide Number Placeholder 6"/>
          <p:cNvSpPr>
            <a:spLocks noGrp="1"/>
          </p:cNvSpPr>
          <p:nvPr>
            <p:ph type="sldNum" sz="quarter" idx="12"/>
          </p:nvPr>
        </p:nvSpPr>
        <p:spPr/>
        <p:txBody>
          <a:bodyPr/>
          <a:lstStyle/>
          <a:p>
            <a:fld id="{221F8894-E99A-C24B-9F27-2643E2117A13}" type="slidenum">
              <a:rPr lang="en-US" smtClean="0"/>
              <a:t>‹#›</a:t>
            </a:fld>
            <a:endParaRPr lang="en-US"/>
          </a:p>
        </p:txBody>
      </p:sp>
    </p:spTree>
    <p:extLst>
      <p:ext uri="{BB962C8B-B14F-4D97-AF65-F5344CB8AC3E}">
        <p14:creationId xmlns:p14="http://schemas.microsoft.com/office/powerpoint/2010/main" val="1774221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tr-TR"/>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Click to edit Master text styles</a:t>
            </a:r>
          </a:p>
        </p:txBody>
      </p:sp>
      <p:sp>
        <p:nvSpPr>
          <p:cNvPr id="5" name="Date Placeholder 4"/>
          <p:cNvSpPr>
            <a:spLocks noGrp="1"/>
          </p:cNvSpPr>
          <p:nvPr>
            <p:ph type="dt" sz="half" idx="10"/>
          </p:nvPr>
        </p:nvSpPr>
        <p:spPr/>
        <p:txBody>
          <a:bodyPr/>
          <a:lstStyle/>
          <a:p>
            <a:fld id="{765384A6-BABE-48C0-81B6-22DE8C0C7BDE}" type="datetime1">
              <a:rPr lang="en-US" smtClean="0"/>
              <a:t>12/2/2019</a:t>
            </a:fld>
            <a:endParaRPr lang="en-US"/>
          </a:p>
        </p:txBody>
      </p:sp>
      <p:sp>
        <p:nvSpPr>
          <p:cNvPr id="6" name="Footer Placeholder 5"/>
          <p:cNvSpPr>
            <a:spLocks noGrp="1"/>
          </p:cNvSpPr>
          <p:nvPr>
            <p:ph type="ftr" sz="quarter" idx="11"/>
          </p:nvPr>
        </p:nvSpPr>
        <p:spPr/>
        <p:txBody>
          <a:bodyPr/>
          <a:lstStyle/>
          <a:p>
            <a:r>
              <a:rPr lang="en-US"/>
              <a:t>A0.3</a:t>
            </a:r>
          </a:p>
        </p:txBody>
      </p:sp>
      <p:sp>
        <p:nvSpPr>
          <p:cNvPr id="7" name="Slide Number Placeholder 6"/>
          <p:cNvSpPr>
            <a:spLocks noGrp="1"/>
          </p:cNvSpPr>
          <p:nvPr>
            <p:ph type="sldNum" sz="quarter" idx="12"/>
          </p:nvPr>
        </p:nvSpPr>
        <p:spPr/>
        <p:txBody>
          <a:bodyPr/>
          <a:lstStyle/>
          <a:p>
            <a:fld id="{221F8894-E99A-C24B-9F27-2643E2117A13}" type="slidenum">
              <a:rPr lang="en-US" smtClean="0"/>
              <a:t>‹#›</a:t>
            </a:fld>
            <a:endParaRPr lang="en-US"/>
          </a:p>
        </p:txBody>
      </p:sp>
    </p:spTree>
    <p:extLst>
      <p:ext uri="{BB962C8B-B14F-4D97-AF65-F5344CB8AC3E}">
        <p14:creationId xmlns:p14="http://schemas.microsoft.com/office/powerpoint/2010/main" val="1986037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7" name="Picture 6" descr="ic_sayfalar2.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0643"/>
            <a:ext cx="8229600" cy="876824"/>
          </a:xfrm>
          <a:prstGeom prst="rect">
            <a:avLst/>
          </a:prstGeom>
        </p:spPr>
        <p:txBody>
          <a:bodyPr vert="horz" lIns="91440" tIns="45720" rIns="91440" bIns="45720" rtlCol="0" anchor="ctr">
            <a:normAutofit/>
          </a:bodyPr>
          <a:lstStyle/>
          <a:p>
            <a:r>
              <a:rPr lang="tr-TR" dirty="0" err="1"/>
              <a:t>Click</a:t>
            </a:r>
            <a:r>
              <a:rPr lang="tr-TR" dirty="0"/>
              <a:t> </a:t>
            </a:r>
            <a:r>
              <a:rPr lang="tr-TR" dirty="0" err="1"/>
              <a:t>to</a:t>
            </a:r>
            <a:r>
              <a:rPr lang="tr-TR" dirty="0"/>
              <a:t> </a:t>
            </a:r>
            <a:r>
              <a:rPr lang="tr-TR" dirty="0" err="1"/>
              <a:t>edit</a:t>
            </a:r>
            <a:r>
              <a:rPr lang="tr-TR" dirty="0"/>
              <a:t> Master </a:t>
            </a:r>
            <a:r>
              <a:rPr lang="tr-TR" dirty="0" err="1"/>
              <a:t>title</a:t>
            </a:r>
            <a:r>
              <a:rPr lang="tr-TR" dirty="0"/>
              <a:t> </a:t>
            </a:r>
            <a:r>
              <a:rPr lang="tr-TR" dirty="0" err="1"/>
              <a:t>style</a:t>
            </a:r>
            <a:endParaRPr lang="en-US" dirty="0"/>
          </a:p>
        </p:txBody>
      </p:sp>
      <p:sp>
        <p:nvSpPr>
          <p:cNvPr id="3" name="Text Placeholder 2"/>
          <p:cNvSpPr>
            <a:spLocks noGrp="1"/>
          </p:cNvSpPr>
          <p:nvPr>
            <p:ph type="body" idx="1"/>
          </p:nvPr>
        </p:nvSpPr>
        <p:spPr>
          <a:xfrm>
            <a:off x="457200" y="1007545"/>
            <a:ext cx="8229600" cy="5037655"/>
          </a:xfrm>
          <a:prstGeom prst="rect">
            <a:avLst/>
          </a:prstGeom>
        </p:spPr>
        <p:txBody>
          <a:bodyPr vert="horz" lIns="91440" tIns="45720" rIns="91440" bIns="45720" rtlCol="0">
            <a:normAutofit/>
          </a:bodyPr>
          <a:lstStyle/>
          <a:p>
            <a:pPr lvl="0"/>
            <a:r>
              <a:rPr lang="tr-TR" dirty="0" err="1"/>
              <a:t>Click</a:t>
            </a:r>
            <a:r>
              <a:rPr lang="tr-TR" dirty="0"/>
              <a:t> </a:t>
            </a:r>
            <a:r>
              <a:rPr lang="tr-TR" dirty="0" err="1"/>
              <a:t>to</a:t>
            </a:r>
            <a:r>
              <a:rPr lang="tr-TR" dirty="0"/>
              <a:t> </a:t>
            </a:r>
            <a:r>
              <a:rPr lang="tr-TR" dirty="0" err="1"/>
              <a:t>edit</a:t>
            </a:r>
            <a:r>
              <a:rPr lang="tr-TR" dirty="0"/>
              <a:t> Master </a:t>
            </a:r>
            <a:r>
              <a:rPr lang="tr-TR" dirty="0" err="1"/>
              <a:t>text</a:t>
            </a:r>
            <a:r>
              <a:rPr lang="tr-TR" dirty="0"/>
              <a:t> </a:t>
            </a:r>
            <a:r>
              <a:rPr lang="tr-TR" dirty="0" err="1"/>
              <a:t>styles</a:t>
            </a:r>
            <a:endParaRPr lang="tr-TR" dirty="0"/>
          </a:p>
          <a:p>
            <a:pPr lvl="1"/>
            <a:r>
              <a:rPr lang="tr-TR" dirty="0"/>
              <a:t>Second </a:t>
            </a:r>
            <a:r>
              <a:rPr lang="tr-TR" dirty="0" err="1"/>
              <a:t>level</a:t>
            </a:r>
            <a:endParaRPr lang="tr-TR" dirty="0"/>
          </a:p>
          <a:p>
            <a:pPr lvl="2"/>
            <a:r>
              <a:rPr lang="tr-TR" dirty="0"/>
              <a:t>Third </a:t>
            </a:r>
            <a:r>
              <a:rPr lang="tr-TR" dirty="0" err="1"/>
              <a:t>level</a:t>
            </a:r>
            <a:endParaRPr lang="tr-TR" dirty="0"/>
          </a:p>
          <a:p>
            <a:pPr lvl="3"/>
            <a:r>
              <a:rPr lang="tr-TR" dirty="0" err="1"/>
              <a:t>Fourth</a:t>
            </a:r>
            <a:r>
              <a:rPr lang="tr-TR" dirty="0"/>
              <a:t> </a:t>
            </a:r>
            <a:r>
              <a:rPr lang="tr-TR" dirty="0" err="1"/>
              <a:t>level</a:t>
            </a:r>
            <a:endParaRPr lang="tr-TR" dirty="0"/>
          </a:p>
          <a:p>
            <a:pPr lvl="4"/>
            <a:r>
              <a:rPr lang="tr-TR" dirty="0" err="1"/>
              <a:t>Fifth</a:t>
            </a:r>
            <a:r>
              <a:rPr lang="tr-TR" dirty="0"/>
              <a:t> </a:t>
            </a:r>
            <a:r>
              <a:rPr lang="tr-TR" dirty="0" err="1"/>
              <a:t>level</a:t>
            </a:r>
            <a:endParaRPr lang="en-US" dirty="0"/>
          </a:p>
        </p:txBody>
      </p:sp>
      <p:sp>
        <p:nvSpPr>
          <p:cNvPr id="4" name="Date Placeholder 3"/>
          <p:cNvSpPr>
            <a:spLocks noGrp="1"/>
          </p:cNvSpPr>
          <p:nvPr>
            <p:ph type="dt" sz="half" idx="2"/>
          </p:nvPr>
        </p:nvSpPr>
        <p:spPr>
          <a:xfrm>
            <a:off x="1557845" y="6356350"/>
            <a:ext cx="1450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00DEB6-40EF-4A01-A25D-A1CBFE8122BA}" type="datetime1">
              <a:rPr lang="en-US" smtClean="0"/>
              <a:t>12/2/2019</a:t>
            </a:fld>
            <a:endParaRPr lang="en-US"/>
          </a:p>
        </p:txBody>
      </p:sp>
      <p:sp>
        <p:nvSpPr>
          <p:cNvPr id="5" name="Footer Placeholder 4"/>
          <p:cNvSpPr>
            <a:spLocks noGrp="1"/>
          </p:cNvSpPr>
          <p:nvPr>
            <p:ph type="ftr" sz="quarter" idx="3"/>
          </p:nvPr>
        </p:nvSpPr>
        <p:spPr>
          <a:xfrm>
            <a:off x="3545733" y="6356350"/>
            <a:ext cx="1454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A0.3</a:t>
            </a:r>
            <a:endParaRPr lang="en-US" dirty="0"/>
          </a:p>
        </p:txBody>
      </p:sp>
      <p:sp>
        <p:nvSpPr>
          <p:cNvPr id="6" name="Slide Number Placeholder 5"/>
          <p:cNvSpPr>
            <a:spLocks noGrp="1"/>
          </p:cNvSpPr>
          <p:nvPr>
            <p:ph type="sldNum" sz="quarter" idx="4"/>
          </p:nvPr>
        </p:nvSpPr>
        <p:spPr>
          <a:xfrm>
            <a:off x="5334024" y="6356350"/>
            <a:ext cx="1450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1F8894-E99A-C24B-9F27-2643E2117A13}" type="slidenum">
              <a:rPr lang="en-US" smtClean="0"/>
              <a:t>‹#›</a:t>
            </a:fld>
            <a:endParaRPr lang="en-US"/>
          </a:p>
        </p:txBody>
      </p:sp>
    </p:spTree>
    <p:extLst>
      <p:ext uri="{BB962C8B-B14F-4D97-AF65-F5344CB8AC3E}">
        <p14:creationId xmlns:p14="http://schemas.microsoft.com/office/powerpoint/2010/main" val="32402508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4572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icrosoft Sans Serif"/>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icrosoft Sans Serif"/>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icrosoft Sans Serif"/>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icrosoft Sans Serif"/>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icrosoft Sans Serif"/>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05.png"/></Relationships>
</file>

<file path=ppt/slides/_rels/slide10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comments" Target="../comments/comment4.xml"/></Relationships>
</file>

<file path=ppt/slides/_rels/slide38.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omments" Target="../comments/comment6.xml"/><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comments" Target="../comments/comment7.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comments" Target="../comments/comment8.xml"/><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10.0.0.251/HotelTV2/admin" TargetMode="External"/><Relationship Id="rId2" Type="http://schemas.openxmlformats.org/officeDocument/2006/relationships/hyperlink" Target="http://(server_ip_adresi)/(IIS'teki_HotelTV_yolu)/Admin" TargetMode="Externa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comments" Target="../comments/comment9.xml"/><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7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8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15" name="Straight Connector 14"/>
          <p:cNvCxnSpPr/>
          <p:nvPr/>
        </p:nvCxnSpPr>
        <p:spPr>
          <a:xfrm>
            <a:off x="653600" y="2996952"/>
            <a:ext cx="799288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220705" y="4447079"/>
            <a:ext cx="4104456" cy="369332"/>
          </a:xfrm>
          <a:prstGeom prst="rect">
            <a:avLst/>
          </a:prstGeom>
        </p:spPr>
        <p:txBody>
          <a:bodyPr wrap="square">
            <a:spAutoFit/>
          </a:bodyPr>
          <a:lstStyle/>
          <a:p>
            <a:pPr algn="ctr"/>
            <a:endParaRPr lang="tr-TR" dirty="0"/>
          </a:p>
        </p:txBody>
      </p:sp>
      <p:sp>
        <p:nvSpPr>
          <p:cNvPr id="20" name="TextBox 19"/>
          <p:cNvSpPr txBox="1"/>
          <p:nvPr/>
        </p:nvSpPr>
        <p:spPr>
          <a:xfrm>
            <a:off x="1216673" y="2049632"/>
            <a:ext cx="6603920" cy="523220"/>
          </a:xfrm>
          <a:prstGeom prst="rect">
            <a:avLst/>
          </a:prstGeom>
          <a:noFill/>
        </p:spPr>
        <p:txBody>
          <a:bodyPr wrap="square" rtlCol="0">
            <a:spAutoFit/>
          </a:bodyPr>
          <a:lstStyle/>
          <a:p>
            <a:pPr algn="ctr"/>
            <a:r>
              <a:rPr lang="tr-TR" sz="2800" b="1" dirty="0">
                <a:solidFill>
                  <a:schemeClr val="accent1"/>
                </a:solidFill>
              </a:rPr>
              <a:t>HotelTV Tanıtımı ve Problem Çözümleri</a:t>
            </a:r>
          </a:p>
        </p:txBody>
      </p:sp>
      <p:sp>
        <p:nvSpPr>
          <p:cNvPr id="21" name="Rectangle 20"/>
          <p:cNvSpPr/>
          <p:nvPr/>
        </p:nvSpPr>
        <p:spPr>
          <a:xfrm>
            <a:off x="2938059" y="4123913"/>
            <a:ext cx="2942581" cy="923330"/>
          </a:xfrm>
          <a:prstGeom prst="rect">
            <a:avLst/>
          </a:prstGeom>
        </p:spPr>
        <p:txBody>
          <a:bodyPr wrap="square">
            <a:spAutoFit/>
          </a:bodyPr>
          <a:lstStyle/>
          <a:p>
            <a:pPr algn="ctr"/>
            <a:r>
              <a:rPr lang="tr-TR" dirty="0"/>
              <a:t>Vestek Elektronik Ar. Ge. A.Ş.</a:t>
            </a:r>
          </a:p>
          <a:p>
            <a:pPr algn="ctr"/>
            <a:r>
              <a:rPr lang="tr-TR" dirty="0"/>
              <a:t>Kemal Can Aytekin</a:t>
            </a:r>
          </a:p>
          <a:p>
            <a:pPr algn="ctr"/>
            <a:r>
              <a:rPr lang="tr-TR" dirty="0"/>
              <a:t>Samet Gündoğdu</a:t>
            </a:r>
          </a:p>
        </p:txBody>
      </p:sp>
      <p:cxnSp>
        <p:nvCxnSpPr>
          <p:cNvPr id="22" name="Straight Connector 21"/>
          <p:cNvCxnSpPr/>
          <p:nvPr/>
        </p:nvCxnSpPr>
        <p:spPr>
          <a:xfrm>
            <a:off x="653600" y="2996952"/>
            <a:ext cx="799288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2357122" y="3174386"/>
            <a:ext cx="4104456" cy="369332"/>
          </a:xfrm>
          <a:prstGeom prst="rect">
            <a:avLst/>
          </a:prstGeom>
        </p:spPr>
        <p:txBody>
          <a:bodyPr wrap="square">
            <a:spAutoFit/>
          </a:bodyPr>
          <a:lstStyle/>
          <a:p>
            <a:pPr algn="ctr"/>
            <a:r>
              <a:rPr lang="tr-TR" dirty="0"/>
              <a:t>Nisan 2019                 </a:t>
            </a:r>
          </a:p>
        </p:txBody>
      </p:sp>
      <p:sp>
        <p:nvSpPr>
          <p:cNvPr id="3" name="Slide Number Placeholder 2"/>
          <p:cNvSpPr>
            <a:spLocks noGrp="1"/>
          </p:cNvSpPr>
          <p:nvPr>
            <p:ph type="sldNum" sz="quarter" idx="12"/>
          </p:nvPr>
        </p:nvSpPr>
        <p:spPr/>
        <p:txBody>
          <a:bodyPr/>
          <a:lstStyle/>
          <a:p>
            <a:fld id="{221F8894-E99A-C24B-9F27-2643E2117A13}" type="slidenum">
              <a:rPr lang="en-US" smtClean="0"/>
              <a:t>1</a:t>
            </a:fld>
            <a:endParaRPr lang="en-US"/>
          </a:p>
        </p:txBody>
      </p:sp>
      <p:sp>
        <p:nvSpPr>
          <p:cNvPr id="4" name="Footer Placeholder 3"/>
          <p:cNvSpPr>
            <a:spLocks noGrp="1"/>
          </p:cNvSpPr>
          <p:nvPr>
            <p:ph type="ftr" sz="quarter" idx="11"/>
          </p:nvPr>
        </p:nvSpPr>
        <p:spPr/>
        <p:txBody>
          <a:bodyPr/>
          <a:lstStyle/>
          <a:p>
            <a:r>
              <a:rPr lang="en-US" dirty="0"/>
              <a:t>A0.</a:t>
            </a:r>
            <a:r>
              <a:rPr lang="tr-TR" dirty="0"/>
              <a:t>3</a:t>
            </a:r>
            <a:endParaRPr lang="en-US" dirty="0"/>
          </a:p>
        </p:txBody>
      </p:sp>
    </p:spTree>
    <p:extLst>
      <p:ext uri="{BB962C8B-B14F-4D97-AF65-F5344CB8AC3E}">
        <p14:creationId xmlns:p14="http://schemas.microsoft.com/office/powerpoint/2010/main" val="2263576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ounded Rectangle 9"/>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Rectangle 10"/>
          <p:cNvSpPr/>
          <p:nvPr/>
        </p:nvSpPr>
        <p:spPr>
          <a:xfrm>
            <a:off x="683568" y="3178073"/>
            <a:ext cx="184731" cy="464871"/>
          </a:xfrm>
          <a:prstGeom prst="rect">
            <a:avLst/>
          </a:prstGeom>
        </p:spPr>
        <p:txBody>
          <a:bodyPr wrap="none">
            <a:spAutoFit/>
          </a:bodyPr>
          <a:lstStyle/>
          <a:p>
            <a:pPr>
              <a:lnSpc>
                <a:spcPct val="150000"/>
              </a:lnSpc>
            </a:pPr>
            <a:endParaRPr lang="tr-TR" dirty="0"/>
          </a:p>
        </p:txBody>
      </p:sp>
      <p:sp>
        <p:nvSpPr>
          <p:cNvPr id="12" name="Rectangle 11"/>
          <p:cNvSpPr/>
          <p:nvPr/>
        </p:nvSpPr>
        <p:spPr>
          <a:xfrm>
            <a:off x="483330" y="52550"/>
            <a:ext cx="7487651" cy="584775"/>
          </a:xfrm>
          <a:prstGeom prst="rect">
            <a:avLst/>
          </a:prstGeom>
        </p:spPr>
        <p:txBody>
          <a:bodyPr wrap="square">
            <a:spAutoFit/>
          </a:bodyPr>
          <a:lstStyle/>
          <a:p>
            <a:r>
              <a:rPr lang="tr-TR" sz="3200" b="1" dirty="0">
                <a:solidFill>
                  <a:schemeClr val="tx2"/>
                </a:solidFill>
              </a:rPr>
              <a:t>Kanal Ekleme İşlemi</a:t>
            </a:r>
            <a:endParaRPr lang="en-US" sz="3200" b="1" dirty="0">
              <a:solidFill>
                <a:schemeClr val="tx2"/>
              </a:solidFill>
            </a:endParaRPr>
          </a:p>
        </p:txBody>
      </p:sp>
      <p:sp>
        <p:nvSpPr>
          <p:cNvPr id="13" name="Rounded Rectangle 12"/>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Rectangle 13"/>
          <p:cNvSpPr/>
          <p:nvPr/>
        </p:nvSpPr>
        <p:spPr>
          <a:xfrm>
            <a:off x="616820" y="1127974"/>
            <a:ext cx="8136904" cy="369332"/>
          </a:xfrm>
          <a:prstGeom prst="rect">
            <a:avLst/>
          </a:prstGeom>
        </p:spPr>
        <p:txBody>
          <a:bodyPr wrap="square">
            <a:spAutoFit/>
          </a:bodyPr>
          <a:lstStyle/>
          <a:p>
            <a:r>
              <a:rPr lang="en-US" dirty="0" err="1"/>
              <a:t>Daha</a:t>
            </a:r>
            <a:r>
              <a:rPr lang="en-US" dirty="0"/>
              <a:t> </a:t>
            </a:r>
            <a:r>
              <a:rPr lang="en-US" dirty="0" err="1"/>
              <a:t>sonra</a:t>
            </a:r>
            <a:r>
              <a:rPr lang="en-US" dirty="0"/>
              <a:t> </a:t>
            </a:r>
            <a:r>
              <a:rPr lang="en-US" dirty="0" err="1"/>
              <a:t>girilen</a:t>
            </a:r>
            <a:r>
              <a:rPr lang="en-US" dirty="0"/>
              <a:t> </a:t>
            </a:r>
            <a:r>
              <a:rPr lang="en-US" dirty="0" err="1"/>
              <a:t>kanallar</a:t>
            </a:r>
            <a:r>
              <a:rPr lang="en-US" dirty="0"/>
              <a:t> </a:t>
            </a:r>
            <a:r>
              <a:rPr lang="en-US" dirty="0" err="1"/>
              <a:t>menüsünde</a:t>
            </a:r>
            <a:r>
              <a:rPr lang="en-US" dirty="0"/>
              <a:t> sol </a:t>
            </a:r>
            <a:r>
              <a:rPr lang="en-US" dirty="0" err="1"/>
              <a:t>altta</a:t>
            </a:r>
            <a:r>
              <a:rPr lang="en-US" dirty="0"/>
              <a:t> </a:t>
            </a:r>
            <a:r>
              <a:rPr lang="en-US" dirty="0" err="1"/>
              <a:t>bulunan</a:t>
            </a:r>
            <a:r>
              <a:rPr lang="en-US" dirty="0"/>
              <a:t> “+” </a:t>
            </a:r>
            <a:r>
              <a:rPr lang="en-US" dirty="0" err="1"/>
              <a:t>şeklindeki</a:t>
            </a:r>
            <a:r>
              <a:rPr lang="en-US" dirty="0"/>
              <a:t> </a:t>
            </a:r>
            <a:r>
              <a:rPr lang="en-US" dirty="0" err="1"/>
              <a:t>butona</a:t>
            </a:r>
            <a:r>
              <a:rPr lang="en-US" dirty="0"/>
              <a:t> </a:t>
            </a:r>
            <a:r>
              <a:rPr lang="en-US" dirty="0" err="1"/>
              <a:t>basılır</a:t>
            </a:r>
            <a:r>
              <a:rPr lang="tr-TR" dirty="0"/>
              <a:t>.</a:t>
            </a:r>
          </a:p>
        </p:txBody>
      </p:sp>
      <p:sp>
        <p:nvSpPr>
          <p:cNvPr id="15"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10</a:t>
            </a:fld>
            <a:endParaRPr lang="en-US"/>
          </a:p>
        </p:txBody>
      </p:sp>
      <p:sp>
        <p:nvSpPr>
          <p:cNvPr id="16"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pic>
        <p:nvPicPr>
          <p:cNvPr id="17" name="Picture 16"/>
          <p:cNvPicPr/>
          <p:nvPr/>
        </p:nvPicPr>
        <p:blipFill>
          <a:blip r:embed="rId2"/>
          <a:stretch>
            <a:fillRect/>
          </a:stretch>
        </p:blipFill>
        <p:spPr>
          <a:xfrm>
            <a:off x="868299" y="1497306"/>
            <a:ext cx="7406499" cy="4481463"/>
          </a:xfrm>
          <a:prstGeom prst="rect">
            <a:avLst/>
          </a:prstGeom>
        </p:spPr>
      </p:pic>
      <p:sp>
        <p:nvSpPr>
          <p:cNvPr id="18" name="Oval 17"/>
          <p:cNvSpPr/>
          <p:nvPr/>
        </p:nvSpPr>
        <p:spPr>
          <a:xfrm>
            <a:off x="868299" y="5496369"/>
            <a:ext cx="397793" cy="4824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51875871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179513" y="52550"/>
            <a:ext cx="8712971" cy="523220"/>
          </a:xfrm>
          <a:prstGeom prst="rect">
            <a:avLst/>
          </a:prstGeom>
        </p:spPr>
        <p:txBody>
          <a:bodyPr wrap="square">
            <a:spAutoFit/>
          </a:bodyPr>
          <a:lstStyle/>
          <a:p>
            <a:r>
              <a:rPr lang="tr-TR" sz="2800" b="1" dirty="0">
                <a:solidFill>
                  <a:schemeClr val="tx2"/>
                </a:solidFill>
              </a:rPr>
              <a:t>Ana Sayfa Elemanları #2</a:t>
            </a: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Footer Placeholder 3"/>
          <p:cNvSpPr>
            <a:spLocks noGrp="1"/>
          </p:cNvSpPr>
          <p:nvPr>
            <p:ph type="ftr" sz="quarter" idx="11"/>
          </p:nvPr>
        </p:nvSpPr>
        <p:spPr/>
        <p:txBody>
          <a:bodyPr/>
          <a:lstStyle/>
          <a:p>
            <a:r>
              <a:rPr lang="en-US"/>
              <a:t>A0.3</a:t>
            </a:r>
            <a:endParaRPr lang="en-US" dirty="0"/>
          </a:p>
        </p:txBody>
      </p:sp>
      <p:sp>
        <p:nvSpPr>
          <p:cNvPr id="22" name="Slide Number Placeholder 2"/>
          <p:cNvSpPr>
            <a:spLocks noGrp="1"/>
          </p:cNvSpPr>
          <p:nvPr>
            <p:ph type="sldNum" sz="quarter" idx="12"/>
          </p:nvPr>
        </p:nvSpPr>
        <p:spPr/>
        <p:txBody>
          <a:bodyPr/>
          <a:lstStyle/>
          <a:p>
            <a:fld id="{221F8894-E99A-C24B-9F27-2643E2117A13}" type="slidenum">
              <a:rPr lang="en-US" smtClean="0"/>
              <a:t>100</a:t>
            </a:fld>
            <a:endParaRPr lang="en-US"/>
          </a:p>
        </p:txBody>
      </p:sp>
      <p:sp>
        <p:nvSpPr>
          <p:cNvPr id="4" name="TextBox 3"/>
          <p:cNvSpPr txBox="1"/>
          <p:nvPr/>
        </p:nvSpPr>
        <p:spPr>
          <a:xfrm>
            <a:off x="179512" y="1230923"/>
            <a:ext cx="8712968" cy="2308324"/>
          </a:xfrm>
          <a:prstGeom prst="rect">
            <a:avLst/>
          </a:prstGeom>
          <a:noFill/>
        </p:spPr>
        <p:txBody>
          <a:bodyPr wrap="square" rtlCol="0">
            <a:spAutoFit/>
          </a:bodyPr>
          <a:lstStyle/>
          <a:p>
            <a:pPr algn="just"/>
            <a:r>
              <a:rPr lang="tr-TR" b="1" dirty="0"/>
              <a:t>Not defteri </a:t>
            </a:r>
            <a:r>
              <a:rPr lang="tr-TR" dirty="0"/>
              <a:t>simgesi üzerine tıklandıktan sonra aşağıdaki gibi ekrana gelir ve yapılacak işlemler için örnek aşağıdaki adımlarda anlatılmaktadır.</a:t>
            </a:r>
          </a:p>
          <a:p>
            <a:pPr algn="just"/>
            <a:endParaRPr lang="tr-TR" b="1" dirty="0"/>
          </a:p>
          <a:p>
            <a:pPr algn="just"/>
            <a:r>
              <a:rPr lang="tr-TR" b="1" dirty="0"/>
              <a:t>«Aktif» </a:t>
            </a:r>
            <a:r>
              <a:rPr lang="tr-TR" dirty="0"/>
              <a:t>seçeneğinin karşısındaki kutucuk kaldırıldığında; TV açıldığında ekrana gelen kullanıcı arayüznde </a:t>
            </a:r>
            <a:r>
              <a:rPr lang="tr-TR" b="1" dirty="0"/>
              <a:t>TV</a:t>
            </a:r>
            <a:r>
              <a:rPr lang="tr-TR" dirty="0"/>
              <a:t> seçeneği görünmeyecektir.</a:t>
            </a:r>
          </a:p>
          <a:p>
            <a:pPr algn="just"/>
            <a:endParaRPr lang="tr-TR" dirty="0">
              <a:sym typeface="Wingdings" panose="05000000000000000000" pitchFamily="2" charset="2"/>
            </a:endParaRPr>
          </a:p>
          <a:p>
            <a:pPr algn="just"/>
            <a:r>
              <a:rPr lang="tr-TR" b="1" dirty="0"/>
              <a:t>«Aktif» </a:t>
            </a:r>
            <a:r>
              <a:rPr lang="tr-TR" dirty="0"/>
              <a:t>seçeneğinin karşısındaki kutucuk işaretlendiğinde; TV açıldığında ekrana gelen kullanıcı arayüznde </a:t>
            </a:r>
            <a:r>
              <a:rPr lang="tr-TR" b="1" dirty="0"/>
              <a:t>TV</a:t>
            </a:r>
            <a:r>
              <a:rPr lang="tr-TR" dirty="0"/>
              <a:t> seçeneği görünecektir.</a:t>
            </a:r>
            <a:endParaRPr lang="tr-TR" dirty="0">
              <a:sym typeface="Wingdings" panose="05000000000000000000" pitchFamily="2" charset="2"/>
            </a:endParaRPr>
          </a:p>
        </p:txBody>
      </p:sp>
      <p:pic>
        <p:nvPicPr>
          <p:cNvPr id="3" name="Picture 2"/>
          <p:cNvPicPr>
            <a:picLocks noChangeAspect="1"/>
          </p:cNvPicPr>
          <p:nvPr/>
        </p:nvPicPr>
        <p:blipFill>
          <a:blip r:embed="rId3"/>
          <a:stretch>
            <a:fillRect/>
          </a:stretch>
        </p:blipFill>
        <p:spPr>
          <a:xfrm>
            <a:off x="179513" y="3814617"/>
            <a:ext cx="8712967" cy="2290619"/>
          </a:xfrm>
          <a:prstGeom prst="rect">
            <a:avLst/>
          </a:prstGeom>
        </p:spPr>
      </p:pic>
    </p:spTree>
    <p:extLst>
      <p:ext uri="{BB962C8B-B14F-4D97-AF65-F5344CB8AC3E}">
        <p14:creationId xmlns:p14="http://schemas.microsoft.com/office/powerpoint/2010/main" val="98744917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179513" y="52550"/>
            <a:ext cx="8712971" cy="523220"/>
          </a:xfrm>
          <a:prstGeom prst="rect">
            <a:avLst/>
          </a:prstGeom>
        </p:spPr>
        <p:txBody>
          <a:bodyPr wrap="square">
            <a:spAutoFit/>
          </a:bodyPr>
          <a:lstStyle/>
          <a:p>
            <a:r>
              <a:rPr lang="tr-TR" sz="2800" b="1" dirty="0">
                <a:solidFill>
                  <a:schemeClr val="tx2"/>
                </a:solidFill>
              </a:rPr>
              <a:t>Bilgilendirme Sayfası Elemanları #1</a:t>
            </a: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Footer Placeholder 3"/>
          <p:cNvSpPr>
            <a:spLocks noGrp="1"/>
          </p:cNvSpPr>
          <p:nvPr>
            <p:ph type="ftr" sz="quarter" idx="11"/>
          </p:nvPr>
        </p:nvSpPr>
        <p:spPr/>
        <p:txBody>
          <a:bodyPr/>
          <a:lstStyle/>
          <a:p>
            <a:r>
              <a:rPr lang="en-US"/>
              <a:t>A0.3</a:t>
            </a:r>
            <a:endParaRPr lang="en-US" dirty="0"/>
          </a:p>
        </p:txBody>
      </p:sp>
      <p:sp>
        <p:nvSpPr>
          <p:cNvPr id="22" name="Slide Number Placeholder 2"/>
          <p:cNvSpPr>
            <a:spLocks noGrp="1"/>
          </p:cNvSpPr>
          <p:nvPr>
            <p:ph type="sldNum" sz="quarter" idx="12"/>
          </p:nvPr>
        </p:nvSpPr>
        <p:spPr/>
        <p:txBody>
          <a:bodyPr/>
          <a:lstStyle/>
          <a:p>
            <a:fld id="{221F8894-E99A-C24B-9F27-2643E2117A13}" type="slidenum">
              <a:rPr lang="en-US" smtClean="0"/>
              <a:t>101</a:t>
            </a:fld>
            <a:endParaRPr lang="en-US"/>
          </a:p>
        </p:txBody>
      </p:sp>
      <p:sp>
        <p:nvSpPr>
          <p:cNvPr id="4" name="TextBox 3"/>
          <p:cNvSpPr txBox="1"/>
          <p:nvPr/>
        </p:nvSpPr>
        <p:spPr>
          <a:xfrm>
            <a:off x="179512" y="1230923"/>
            <a:ext cx="8712968" cy="923330"/>
          </a:xfrm>
          <a:prstGeom prst="rect">
            <a:avLst/>
          </a:prstGeom>
          <a:noFill/>
        </p:spPr>
        <p:txBody>
          <a:bodyPr wrap="square" rtlCol="0">
            <a:spAutoFit/>
          </a:bodyPr>
          <a:lstStyle/>
          <a:p>
            <a:pPr algn="just"/>
            <a:r>
              <a:rPr lang="tr-TR" b="1" dirty="0"/>
              <a:t>«Servisler</a:t>
            </a:r>
            <a:r>
              <a:rPr lang="tr-TR" b="1" dirty="0">
                <a:sym typeface="Wingdings" panose="05000000000000000000" pitchFamily="2" charset="2"/>
              </a:rPr>
              <a:t>Bilgilendirme Sayfası Elemanları» </a:t>
            </a:r>
            <a:r>
              <a:rPr lang="tr-TR" dirty="0">
                <a:sym typeface="Wingdings" panose="05000000000000000000" pitchFamily="2" charset="2"/>
              </a:rPr>
              <a:t>seçeneği tıklandıktan sonra aşağıdaki gibi ekrana gelir ve sonraki slaytta örnekteki gibi </a:t>
            </a:r>
            <a:r>
              <a:rPr lang="tr-TR" b="1" dirty="0">
                <a:sym typeface="Wingdings" panose="05000000000000000000" pitchFamily="2" charset="2"/>
              </a:rPr>
              <a:t>Bilgilendirme Sayfası Elemanları </a:t>
            </a:r>
            <a:r>
              <a:rPr lang="tr-TR" dirty="0">
                <a:sym typeface="Wingdings" panose="05000000000000000000" pitchFamily="2" charset="2"/>
              </a:rPr>
              <a:t>aktif ve pasif yapılır.</a:t>
            </a:r>
          </a:p>
        </p:txBody>
      </p:sp>
      <p:pic>
        <p:nvPicPr>
          <p:cNvPr id="3" name="Picture 2"/>
          <p:cNvPicPr>
            <a:picLocks noChangeAspect="1"/>
          </p:cNvPicPr>
          <p:nvPr/>
        </p:nvPicPr>
        <p:blipFill>
          <a:blip r:embed="rId3"/>
          <a:stretch>
            <a:fillRect/>
          </a:stretch>
        </p:blipFill>
        <p:spPr>
          <a:xfrm>
            <a:off x="179512" y="2154254"/>
            <a:ext cx="8712972" cy="3978692"/>
          </a:xfrm>
          <a:prstGeom prst="rect">
            <a:avLst/>
          </a:prstGeom>
        </p:spPr>
      </p:pic>
    </p:spTree>
    <p:extLst>
      <p:ext uri="{BB962C8B-B14F-4D97-AF65-F5344CB8AC3E}">
        <p14:creationId xmlns:p14="http://schemas.microsoft.com/office/powerpoint/2010/main" val="226940757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179513" y="52550"/>
            <a:ext cx="8712971" cy="523220"/>
          </a:xfrm>
          <a:prstGeom prst="rect">
            <a:avLst/>
          </a:prstGeom>
        </p:spPr>
        <p:txBody>
          <a:bodyPr wrap="square">
            <a:spAutoFit/>
          </a:bodyPr>
          <a:lstStyle/>
          <a:p>
            <a:r>
              <a:rPr lang="tr-TR" sz="2800" b="1" dirty="0">
                <a:solidFill>
                  <a:schemeClr val="tx2"/>
                </a:solidFill>
              </a:rPr>
              <a:t>Bilgilendirme Sayfası Elemanları #2</a:t>
            </a: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Footer Placeholder 3"/>
          <p:cNvSpPr>
            <a:spLocks noGrp="1"/>
          </p:cNvSpPr>
          <p:nvPr>
            <p:ph type="ftr" sz="quarter" idx="11"/>
          </p:nvPr>
        </p:nvSpPr>
        <p:spPr/>
        <p:txBody>
          <a:bodyPr/>
          <a:lstStyle/>
          <a:p>
            <a:r>
              <a:rPr lang="en-US"/>
              <a:t>A0.3</a:t>
            </a:r>
            <a:endParaRPr lang="en-US" dirty="0"/>
          </a:p>
        </p:txBody>
      </p:sp>
      <p:sp>
        <p:nvSpPr>
          <p:cNvPr id="22" name="Slide Number Placeholder 2"/>
          <p:cNvSpPr>
            <a:spLocks noGrp="1"/>
          </p:cNvSpPr>
          <p:nvPr>
            <p:ph type="sldNum" sz="quarter" idx="12"/>
          </p:nvPr>
        </p:nvSpPr>
        <p:spPr/>
        <p:txBody>
          <a:bodyPr/>
          <a:lstStyle/>
          <a:p>
            <a:fld id="{221F8894-E99A-C24B-9F27-2643E2117A13}" type="slidenum">
              <a:rPr lang="en-US" smtClean="0"/>
              <a:t>102</a:t>
            </a:fld>
            <a:endParaRPr lang="en-US"/>
          </a:p>
        </p:txBody>
      </p:sp>
      <p:sp>
        <p:nvSpPr>
          <p:cNvPr id="4" name="TextBox 3"/>
          <p:cNvSpPr txBox="1"/>
          <p:nvPr/>
        </p:nvSpPr>
        <p:spPr>
          <a:xfrm>
            <a:off x="179512" y="1230923"/>
            <a:ext cx="8712968" cy="2308324"/>
          </a:xfrm>
          <a:prstGeom prst="rect">
            <a:avLst/>
          </a:prstGeom>
          <a:noFill/>
        </p:spPr>
        <p:txBody>
          <a:bodyPr wrap="square" rtlCol="0">
            <a:spAutoFit/>
          </a:bodyPr>
          <a:lstStyle/>
          <a:p>
            <a:pPr algn="just"/>
            <a:r>
              <a:rPr lang="tr-TR" b="1" dirty="0"/>
              <a:t>Not defteri </a:t>
            </a:r>
            <a:r>
              <a:rPr lang="tr-TR" dirty="0"/>
              <a:t>simgesi üzerine tıklandıktan sonra aşağıdaki gibi ekrana gelir ve yapılacak işlemler için örnek aşağıdaki adımlarda anlatılmaktadır.</a:t>
            </a:r>
          </a:p>
          <a:p>
            <a:pPr algn="just"/>
            <a:endParaRPr lang="tr-TR" b="1" dirty="0"/>
          </a:p>
          <a:p>
            <a:pPr algn="just"/>
            <a:r>
              <a:rPr lang="tr-TR" b="1" dirty="0"/>
              <a:t>«Aktif» </a:t>
            </a:r>
            <a:r>
              <a:rPr lang="tr-TR" dirty="0"/>
              <a:t>seçeneğinin karşısındaki kutucuk kaldırıldığında; Info seçeneği seçildikten sonra açılan ekranda </a:t>
            </a:r>
            <a:r>
              <a:rPr lang="tr-TR" b="1" dirty="0"/>
              <a:t>«About the Hotel» </a:t>
            </a:r>
            <a:r>
              <a:rPr lang="tr-TR" dirty="0"/>
              <a:t>seçeneği görünmeyecektir.</a:t>
            </a:r>
          </a:p>
          <a:p>
            <a:pPr algn="just"/>
            <a:endParaRPr lang="tr-TR" dirty="0">
              <a:sym typeface="Wingdings" panose="05000000000000000000" pitchFamily="2" charset="2"/>
            </a:endParaRPr>
          </a:p>
          <a:p>
            <a:pPr algn="just"/>
            <a:r>
              <a:rPr lang="tr-TR" b="1" dirty="0"/>
              <a:t>«Aktif» </a:t>
            </a:r>
            <a:r>
              <a:rPr lang="tr-TR" dirty="0"/>
              <a:t>seçeneğinin karşısındaki kutucuk işaretlendiğinde; Info seçeneği seçildikten sonra açılan ekranda </a:t>
            </a:r>
            <a:r>
              <a:rPr lang="tr-TR" b="1" dirty="0"/>
              <a:t>«About the Hotel» </a:t>
            </a:r>
            <a:r>
              <a:rPr lang="tr-TR" dirty="0"/>
              <a:t>seçeneği görünecektir.</a:t>
            </a:r>
          </a:p>
        </p:txBody>
      </p:sp>
      <p:pic>
        <p:nvPicPr>
          <p:cNvPr id="2" name="Picture 1"/>
          <p:cNvPicPr>
            <a:picLocks noChangeAspect="1"/>
          </p:cNvPicPr>
          <p:nvPr/>
        </p:nvPicPr>
        <p:blipFill>
          <a:blip r:embed="rId3"/>
          <a:stretch>
            <a:fillRect/>
          </a:stretch>
        </p:blipFill>
        <p:spPr>
          <a:xfrm>
            <a:off x="179513" y="3723836"/>
            <a:ext cx="8712967" cy="2447925"/>
          </a:xfrm>
          <a:prstGeom prst="rect">
            <a:avLst/>
          </a:prstGeom>
        </p:spPr>
      </p:pic>
    </p:spTree>
    <p:extLst>
      <p:ext uri="{BB962C8B-B14F-4D97-AF65-F5344CB8AC3E}">
        <p14:creationId xmlns:p14="http://schemas.microsoft.com/office/powerpoint/2010/main" val="185569906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179513" y="52550"/>
            <a:ext cx="8712971" cy="523220"/>
          </a:xfrm>
          <a:prstGeom prst="rect">
            <a:avLst/>
          </a:prstGeom>
        </p:spPr>
        <p:txBody>
          <a:bodyPr wrap="square">
            <a:spAutoFit/>
          </a:bodyPr>
          <a:lstStyle/>
          <a:p>
            <a:r>
              <a:rPr lang="tr-TR" sz="2800" b="1" dirty="0">
                <a:solidFill>
                  <a:schemeClr val="tx2"/>
                </a:solidFill>
              </a:rPr>
              <a:t>Resim Katagorisi</a:t>
            </a: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Footer Placeholder 3"/>
          <p:cNvSpPr>
            <a:spLocks noGrp="1"/>
          </p:cNvSpPr>
          <p:nvPr>
            <p:ph type="ftr" sz="quarter" idx="11"/>
          </p:nvPr>
        </p:nvSpPr>
        <p:spPr/>
        <p:txBody>
          <a:bodyPr/>
          <a:lstStyle/>
          <a:p>
            <a:r>
              <a:rPr lang="en-US"/>
              <a:t>A0.3</a:t>
            </a:r>
            <a:endParaRPr lang="en-US" dirty="0"/>
          </a:p>
        </p:txBody>
      </p:sp>
      <p:sp>
        <p:nvSpPr>
          <p:cNvPr id="22" name="Slide Number Placeholder 2"/>
          <p:cNvSpPr>
            <a:spLocks noGrp="1"/>
          </p:cNvSpPr>
          <p:nvPr>
            <p:ph type="sldNum" sz="quarter" idx="12"/>
          </p:nvPr>
        </p:nvSpPr>
        <p:spPr/>
        <p:txBody>
          <a:bodyPr/>
          <a:lstStyle/>
          <a:p>
            <a:fld id="{221F8894-E99A-C24B-9F27-2643E2117A13}" type="slidenum">
              <a:rPr lang="en-US" smtClean="0"/>
              <a:t>103</a:t>
            </a:fld>
            <a:endParaRPr lang="en-US"/>
          </a:p>
        </p:txBody>
      </p:sp>
      <p:sp>
        <p:nvSpPr>
          <p:cNvPr id="4" name="TextBox 3"/>
          <p:cNvSpPr txBox="1"/>
          <p:nvPr/>
        </p:nvSpPr>
        <p:spPr>
          <a:xfrm>
            <a:off x="179512" y="1230923"/>
            <a:ext cx="8712968" cy="646331"/>
          </a:xfrm>
          <a:prstGeom prst="rect">
            <a:avLst/>
          </a:prstGeom>
          <a:noFill/>
        </p:spPr>
        <p:txBody>
          <a:bodyPr wrap="square" rtlCol="0">
            <a:spAutoFit/>
          </a:bodyPr>
          <a:lstStyle/>
          <a:p>
            <a:pPr algn="just"/>
            <a:r>
              <a:rPr lang="tr-TR" b="1" dirty="0"/>
              <a:t>«Servisler</a:t>
            </a:r>
            <a:r>
              <a:rPr lang="tr-TR" b="1" dirty="0">
                <a:sym typeface="Wingdings" panose="05000000000000000000" pitchFamily="2" charset="2"/>
              </a:rPr>
              <a:t>Hotel ServisleriResim KatagorisiNew» </a:t>
            </a:r>
            <a:r>
              <a:rPr lang="tr-TR" dirty="0">
                <a:sym typeface="Wingdings" panose="05000000000000000000" pitchFamily="2" charset="2"/>
              </a:rPr>
              <a:t>seçeneği tıklandıktan sonra aşağıdaki gibi ekrana gelir ve ilgili alanlar doldurulduktan sonra </a:t>
            </a:r>
            <a:r>
              <a:rPr lang="tr-TR" b="1" dirty="0">
                <a:sym typeface="Wingdings" panose="05000000000000000000" pitchFamily="2" charset="2"/>
              </a:rPr>
              <a:t>«oluştur» </a:t>
            </a:r>
            <a:r>
              <a:rPr lang="tr-TR" dirty="0">
                <a:sym typeface="Wingdings" panose="05000000000000000000" pitchFamily="2" charset="2"/>
              </a:rPr>
              <a:t>seçeneği tıklanır.</a:t>
            </a:r>
          </a:p>
        </p:txBody>
      </p:sp>
      <p:pic>
        <p:nvPicPr>
          <p:cNvPr id="2" name="Picture 1"/>
          <p:cNvPicPr>
            <a:picLocks noChangeAspect="1"/>
          </p:cNvPicPr>
          <p:nvPr/>
        </p:nvPicPr>
        <p:blipFill>
          <a:blip r:embed="rId3"/>
          <a:stretch>
            <a:fillRect/>
          </a:stretch>
        </p:blipFill>
        <p:spPr>
          <a:xfrm>
            <a:off x="179513" y="2019299"/>
            <a:ext cx="8712971" cy="4012045"/>
          </a:xfrm>
          <a:prstGeom prst="rect">
            <a:avLst/>
          </a:prstGeom>
        </p:spPr>
      </p:pic>
    </p:spTree>
    <p:extLst>
      <p:ext uri="{BB962C8B-B14F-4D97-AF65-F5344CB8AC3E}">
        <p14:creationId xmlns:p14="http://schemas.microsoft.com/office/powerpoint/2010/main" val="43601419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179513" y="52550"/>
            <a:ext cx="8712971" cy="523220"/>
          </a:xfrm>
          <a:prstGeom prst="rect">
            <a:avLst/>
          </a:prstGeom>
        </p:spPr>
        <p:txBody>
          <a:bodyPr wrap="square">
            <a:spAutoFit/>
          </a:bodyPr>
          <a:lstStyle/>
          <a:p>
            <a:r>
              <a:rPr lang="tr-TR" sz="2800" b="1" dirty="0">
                <a:solidFill>
                  <a:schemeClr val="tx2"/>
                </a:solidFill>
              </a:rPr>
              <a:t>Resim İçeriği</a:t>
            </a: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Footer Placeholder 3"/>
          <p:cNvSpPr>
            <a:spLocks noGrp="1"/>
          </p:cNvSpPr>
          <p:nvPr>
            <p:ph type="ftr" sz="quarter" idx="11"/>
          </p:nvPr>
        </p:nvSpPr>
        <p:spPr/>
        <p:txBody>
          <a:bodyPr/>
          <a:lstStyle/>
          <a:p>
            <a:r>
              <a:rPr lang="en-US"/>
              <a:t>A0.3</a:t>
            </a:r>
            <a:endParaRPr lang="en-US" dirty="0"/>
          </a:p>
        </p:txBody>
      </p:sp>
      <p:sp>
        <p:nvSpPr>
          <p:cNvPr id="22" name="Slide Number Placeholder 2"/>
          <p:cNvSpPr>
            <a:spLocks noGrp="1"/>
          </p:cNvSpPr>
          <p:nvPr>
            <p:ph type="sldNum" sz="quarter" idx="12"/>
          </p:nvPr>
        </p:nvSpPr>
        <p:spPr/>
        <p:txBody>
          <a:bodyPr/>
          <a:lstStyle/>
          <a:p>
            <a:fld id="{221F8894-E99A-C24B-9F27-2643E2117A13}" type="slidenum">
              <a:rPr lang="en-US" smtClean="0"/>
              <a:t>104</a:t>
            </a:fld>
            <a:endParaRPr lang="en-US"/>
          </a:p>
        </p:txBody>
      </p:sp>
      <p:sp>
        <p:nvSpPr>
          <p:cNvPr id="4" name="TextBox 3"/>
          <p:cNvSpPr txBox="1"/>
          <p:nvPr/>
        </p:nvSpPr>
        <p:spPr>
          <a:xfrm>
            <a:off x="179512" y="1230923"/>
            <a:ext cx="8712968" cy="646331"/>
          </a:xfrm>
          <a:prstGeom prst="rect">
            <a:avLst/>
          </a:prstGeom>
          <a:noFill/>
        </p:spPr>
        <p:txBody>
          <a:bodyPr wrap="square" rtlCol="0">
            <a:spAutoFit/>
          </a:bodyPr>
          <a:lstStyle/>
          <a:p>
            <a:pPr algn="just"/>
            <a:r>
              <a:rPr lang="tr-TR" b="1" dirty="0"/>
              <a:t>«Servisler</a:t>
            </a:r>
            <a:r>
              <a:rPr lang="tr-TR" b="1" dirty="0">
                <a:sym typeface="Wingdings" panose="05000000000000000000" pitchFamily="2" charset="2"/>
              </a:rPr>
              <a:t>Hotel ServisleriResim İçeriğiNew» </a:t>
            </a:r>
            <a:r>
              <a:rPr lang="tr-TR" dirty="0">
                <a:sym typeface="Wingdings" panose="05000000000000000000" pitchFamily="2" charset="2"/>
              </a:rPr>
              <a:t>seçeneği tıklandıktan sonra aşağıdaki gibi ekrana gelir ve ilgili alanlar doldurulduktan sonra </a:t>
            </a:r>
            <a:r>
              <a:rPr lang="tr-TR" b="1" dirty="0">
                <a:sym typeface="Wingdings" panose="05000000000000000000" pitchFamily="2" charset="2"/>
              </a:rPr>
              <a:t>«oluştur» </a:t>
            </a:r>
            <a:r>
              <a:rPr lang="tr-TR" dirty="0">
                <a:sym typeface="Wingdings" panose="05000000000000000000" pitchFamily="2" charset="2"/>
              </a:rPr>
              <a:t>seçeneği tıklanır.</a:t>
            </a:r>
          </a:p>
        </p:txBody>
      </p:sp>
      <p:pic>
        <p:nvPicPr>
          <p:cNvPr id="3" name="Picture 2"/>
          <p:cNvPicPr>
            <a:picLocks noChangeAspect="1"/>
          </p:cNvPicPr>
          <p:nvPr/>
        </p:nvPicPr>
        <p:blipFill>
          <a:blip r:embed="rId3"/>
          <a:stretch>
            <a:fillRect/>
          </a:stretch>
        </p:blipFill>
        <p:spPr>
          <a:xfrm>
            <a:off x="179513" y="2059710"/>
            <a:ext cx="8712971" cy="3992850"/>
          </a:xfrm>
          <a:prstGeom prst="rect">
            <a:avLst/>
          </a:prstGeom>
        </p:spPr>
      </p:pic>
    </p:spTree>
    <p:extLst>
      <p:ext uri="{BB962C8B-B14F-4D97-AF65-F5344CB8AC3E}">
        <p14:creationId xmlns:p14="http://schemas.microsoft.com/office/powerpoint/2010/main" val="365516890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179513" y="52550"/>
            <a:ext cx="8712971" cy="523220"/>
          </a:xfrm>
          <a:prstGeom prst="rect">
            <a:avLst/>
          </a:prstGeom>
        </p:spPr>
        <p:txBody>
          <a:bodyPr wrap="square">
            <a:spAutoFit/>
          </a:bodyPr>
          <a:lstStyle/>
          <a:p>
            <a:r>
              <a:rPr lang="tr-TR" sz="2800" b="1" dirty="0">
                <a:solidFill>
                  <a:schemeClr val="tx2"/>
                </a:solidFill>
              </a:rPr>
              <a:t>Oda Servisi Katagorisi</a:t>
            </a: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Footer Placeholder 3"/>
          <p:cNvSpPr>
            <a:spLocks noGrp="1"/>
          </p:cNvSpPr>
          <p:nvPr>
            <p:ph type="ftr" sz="quarter" idx="11"/>
          </p:nvPr>
        </p:nvSpPr>
        <p:spPr/>
        <p:txBody>
          <a:bodyPr/>
          <a:lstStyle/>
          <a:p>
            <a:r>
              <a:rPr lang="en-US"/>
              <a:t>A0.3</a:t>
            </a:r>
            <a:endParaRPr lang="en-US" dirty="0"/>
          </a:p>
        </p:txBody>
      </p:sp>
      <p:sp>
        <p:nvSpPr>
          <p:cNvPr id="22" name="Slide Number Placeholder 2"/>
          <p:cNvSpPr>
            <a:spLocks noGrp="1"/>
          </p:cNvSpPr>
          <p:nvPr>
            <p:ph type="sldNum" sz="quarter" idx="12"/>
          </p:nvPr>
        </p:nvSpPr>
        <p:spPr/>
        <p:txBody>
          <a:bodyPr/>
          <a:lstStyle/>
          <a:p>
            <a:fld id="{221F8894-E99A-C24B-9F27-2643E2117A13}" type="slidenum">
              <a:rPr lang="en-US" smtClean="0"/>
              <a:t>105</a:t>
            </a:fld>
            <a:endParaRPr lang="en-US"/>
          </a:p>
        </p:txBody>
      </p:sp>
      <p:sp>
        <p:nvSpPr>
          <p:cNvPr id="4" name="TextBox 3"/>
          <p:cNvSpPr txBox="1"/>
          <p:nvPr/>
        </p:nvSpPr>
        <p:spPr>
          <a:xfrm>
            <a:off x="179512" y="1230923"/>
            <a:ext cx="8712968" cy="646331"/>
          </a:xfrm>
          <a:prstGeom prst="rect">
            <a:avLst/>
          </a:prstGeom>
          <a:noFill/>
        </p:spPr>
        <p:txBody>
          <a:bodyPr wrap="square" rtlCol="0">
            <a:spAutoFit/>
          </a:bodyPr>
          <a:lstStyle/>
          <a:p>
            <a:pPr algn="just"/>
            <a:r>
              <a:rPr lang="tr-TR" b="1" dirty="0"/>
              <a:t>«Servisler</a:t>
            </a:r>
            <a:r>
              <a:rPr lang="tr-TR" b="1" dirty="0">
                <a:sym typeface="Wingdings" panose="05000000000000000000" pitchFamily="2" charset="2"/>
              </a:rPr>
              <a:t>Hotel ServisleriOda Servisi KatagorisiNew» </a:t>
            </a:r>
            <a:r>
              <a:rPr lang="tr-TR" dirty="0">
                <a:sym typeface="Wingdings" panose="05000000000000000000" pitchFamily="2" charset="2"/>
              </a:rPr>
              <a:t>seçeneği tıklandıktan sonra aşağıdaki gibi ekrana gelir ve ilgili alanlar doldurulduktan sonra </a:t>
            </a:r>
            <a:r>
              <a:rPr lang="tr-TR" b="1" dirty="0">
                <a:sym typeface="Wingdings" panose="05000000000000000000" pitchFamily="2" charset="2"/>
              </a:rPr>
              <a:t>«oluştur» </a:t>
            </a:r>
            <a:r>
              <a:rPr lang="tr-TR" dirty="0">
                <a:sym typeface="Wingdings" panose="05000000000000000000" pitchFamily="2" charset="2"/>
              </a:rPr>
              <a:t>seçeneği tıklanır.</a:t>
            </a:r>
          </a:p>
        </p:txBody>
      </p:sp>
      <p:pic>
        <p:nvPicPr>
          <p:cNvPr id="3" name="Picture 2"/>
          <p:cNvPicPr>
            <a:picLocks noChangeAspect="1"/>
          </p:cNvPicPr>
          <p:nvPr/>
        </p:nvPicPr>
        <p:blipFill>
          <a:blip r:embed="rId3"/>
          <a:stretch>
            <a:fillRect/>
          </a:stretch>
        </p:blipFill>
        <p:spPr>
          <a:xfrm>
            <a:off x="179513" y="1974128"/>
            <a:ext cx="8712967" cy="1406381"/>
          </a:xfrm>
          <a:prstGeom prst="rect">
            <a:avLst/>
          </a:prstGeom>
        </p:spPr>
      </p:pic>
      <p:pic>
        <p:nvPicPr>
          <p:cNvPr id="5" name="Picture 4"/>
          <p:cNvPicPr>
            <a:picLocks noChangeAspect="1"/>
          </p:cNvPicPr>
          <p:nvPr/>
        </p:nvPicPr>
        <p:blipFill>
          <a:blip r:embed="rId4"/>
          <a:stretch>
            <a:fillRect/>
          </a:stretch>
        </p:blipFill>
        <p:spPr>
          <a:xfrm>
            <a:off x="179514" y="3380509"/>
            <a:ext cx="8712970" cy="2739303"/>
          </a:xfrm>
          <a:prstGeom prst="rect">
            <a:avLst/>
          </a:prstGeom>
        </p:spPr>
      </p:pic>
    </p:spTree>
    <p:extLst>
      <p:ext uri="{BB962C8B-B14F-4D97-AF65-F5344CB8AC3E}">
        <p14:creationId xmlns:p14="http://schemas.microsoft.com/office/powerpoint/2010/main" val="254569825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179513" y="52550"/>
            <a:ext cx="8712971" cy="523220"/>
          </a:xfrm>
          <a:prstGeom prst="rect">
            <a:avLst/>
          </a:prstGeom>
        </p:spPr>
        <p:txBody>
          <a:bodyPr wrap="square">
            <a:spAutoFit/>
          </a:bodyPr>
          <a:lstStyle/>
          <a:p>
            <a:r>
              <a:rPr lang="tr-TR" sz="2800" b="1" dirty="0">
                <a:solidFill>
                  <a:schemeClr val="tx2"/>
                </a:solidFill>
              </a:rPr>
              <a:t>Oda Servisi İçerik #1</a:t>
            </a: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Footer Placeholder 3"/>
          <p:cNvSpPr>
            <a:spLocks noGrp="1"/>
          </p:cNvSpPr>
          <p:nvPr>
            <p:ph type="ftr" sz="quarter" idx="11"/>
          </p:nvPr>
        </p:nvSpPr>
        <p:spPr/>
        <p:txBody>
          <a:bodyPr/>
          <a:lstStyle/>
          <a:p>
            <a:r>
              <a:rPr lang="en-US"/>
              <a:t>A0.3</a:t>
            </a:r>
            <a:endParaRPr lang="en-US" dirty="0"/>
          </a:p>
        </p:txBody>
      </p:sp>
      <p:sp>
        <p:nvSpPr>
          <p:cNvPr id="22" name="Slide Number Placeholder 2"/>
          <p:cNvSpPr>
            <a:spLocks noGrp="1"/>
          </p:cNvSpPr>
          <p:nvPr>
            <p:ph type="sldNum" sz="quarter" idx="12"/>
          </p:nvPr>
        </p:nvSpPr>
        <p:spPr/>
        <p:txBody>
          <a:bodyPr/>
          <a:lstStyle/>
          <a:p>
            <a:fld id="{221F8894-E99A-C24B-9F27-2643E2117A13}" type="slidenum">
              <a:rPr lang="en-US" smtClean="0"/>
              <a:t>106</a:t>
            </a:fld>
            <a:endParaRPr lang="en-US"/>
          </a:p>
        </p:txBody>
      </p:sp>
      <p:sp>
        <p:nvSpPr>
          <p:cNvPr id="4" name="TextBox 3"/>
          <p:cNvSpPr txBox="1"/>
          <p:nvPr/>
        </p:nvSpPr>
        <p:spPr>
          <a:xfrm>
            <a:off x="179512" y="1230923"/>
            <a:ext cx="8712968" cy="646331"/>
          </a:xfrm>
          <a:prstGeom prst="rect">
            <a:avLst/>
          </a:prstGeom>
          <a:noFill/>
        </p:spPr>
        <p:txBody>
          <a:bodyPr wrap="square" rtlCol="0">
            <a:spAutoFit/>
          </a:bodyPr>
          <a:lstStyle/>
          <a:p>
            <a:pPr algn="just"/>
            <a:r>
              <a:rPr lang="tr-TR" b="1" dirty="0"/>
              <a:t>«Servisler</a:t>
            </a:r>
            <a:r>
              <a:rPr lang="tr-TR" b="1" dirty="0">
                <a:sym typeface="Wingdings" panose="05000000000000000000" pitchFamily="2" charset="2"/>
              </a:rPr>
              <a:t>Hotel ServisleriOda Servisi İçerikNew» </a:t>
            </a:r>
            <a:r>
              <a:rPr lang="tr-TR" dirty="0">
                <a:sym typeface="Wingdings" panose="05000000000000000000" pitchFamily="2" charset="2"/>
              </a:rPr>
              <a:t>seçeneği tıklandıktan sonra aşağıdaki gibi ekrana gelir ve ilgili alanlar doldurulduktan sonra </a:t>
            </a:r>
            <a:r>
              <a:rPr lang="tr-TR" b="1" dirty="0">
                <a:sym typeface="Wingdings" panose="05000000000000000000" pitchFamily="2" charset="2"/>
              </a:rPr>
              <a:t>«oluştur» </a:t>
            </a:r>
            <a:r>
              <a:rPr lang="tr-TR" dirty="0">
                <a:sym typeface="Wingdings" panose="05000000000000000000" pitchFamily="2" charset="2"/>
              </a:rPr>
              <a:t>seçeneği tıklanır.</a:t>
            </a:r>
          </a:p>
        </p:txBody>
      </p:sp>
      <p:pic>
        <p:nvPicPr>
          <p:cNvPr id="2" name="Picture 1"/>
          <p:cNvPicPr>
            <a:picLocks noChangeAspect="1"/>
          </p:cNvPicPr>
          <p:nvPr/>
        </p:nvPicPr>
        <p:blipFill>
          <a:blip r:embed="rId3"/>
          <a:stretch>
            <a:fillRect/>
          </a:stretch>
        </p:blipFill>
        <p:spPr>
          <a:xfrm>
            <a:off x="179512" y="2041236"/>
            <a:ext cx="8712968" cy="3980874"/>
          </a:xfrm>
          <a:prstGeom prst="rect">
            <a:avLst/>
          </a:prstGeom>
        </p:spPr>
      </p:pic>
    </p:spTree>
    <p:extLst>
      <p:ext uri="{BB962C8B-B14F-4D97-AF65-F5344CB8AC3E}">
        <p14:creationId xmlns:p14="http://schemas.microsoft.com/office/powerpoint/2010/main" val="299092199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179513" y="52550"/>
            <a:ext cx="8712971" cy="523220"/>
          </a:xfrm>
          <a:prstGeom prst="rect">
            <a:avLst/>
          </a:prstGeom>
        </p:spPr>
        <p:txBody>
          <a:bodyPr wrap="square">
            <a:spAutoFit/>
          </a:bodyPr>
          <a:lstStyle/>
          <a:p>
            <a:r>
              <a:rPr lang="tr-TR" sz="2800" b="1" dirty="0">
                <a:solidFill>
                  <a:schemeClr val="tx2"/>
                </a:solidFill>
              </a:rPr>
              <a:t>Oda Servisi İçerik #2</a:t>
            </a: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Footer Placeholder 3"/>
          <p:cNvSpPr>
            <a:spLocks noGrp="1"/>
          </p:cNvSpPr>
          <p:nvPr>
            <p:ph type="ftr" sz="quarter" idx="11"/>
          </p:nvPr>
        </p:nvSpPr>
        <p:spPr/>
        <p:txBody>
          <a:bodyPr/>
          <a:lstStyle/>
          <a:p>
            <a:r>
              <a:rPr lang="en-US"/>
              <a:t>A0.3</a:t>
            </a:r>
            <a:endParaRPr lang="en-US" dirty="0"/>
          </a:p>
        </p:txBody>
      </p:sp>
      <p:sp>
        <p:nvSpPr>
          <p:cNvPr id="22" name="Slide Number Placeholder 2"/>
          <p:cNvSpPr>
            <a:spLocks noGrp="1"/>
          </p:cNvSpPr>
          <p:nvPr>
            <p:ph type="sldNum" sz="quarter" idx="12"/>
          </p:nvPr>
        </p:nvSpPr>
        <p:spPr/>
        <p:txBody>
          <a:bodyPr/>
          <a:lstStyle/>
          <a:p>
            <a:fld id="{221F8894-E99A-C24B-9F27-2643E2117A13}" type="slidenum">
              <a:rPr lang="en-US" smtClean="0"/>
              <a:t>107</a:t>
            </a:fld>
            <a:endParaRPr lang="en-US"/>
          </a:p>
        </p:txBody>
      </p:sp>
      <p:sp>
        <p:nvSpPr>
          <p:cNvPr id="4" name="TextBox 3"/>
          <p:cNvSpPr txBox="1"/>
          <p:nvPr/>
        </p:nvSpPr>
        <p:spPr>
          <a:xfrm>
            <a:off x="179512" y="1230923"/>
            <a:ext cx="8712968" cy="369332"/>
          </a:xfrm>
          <a:prstGeom prst="rect">
            <a:avLst/>
          </a:prstGeom>
          <a:noFill/>
        </p:spPr>
        <p:txBody>
          <a:bodyPr wrap="square" rtlCol="0">
            <a:spAutoFit/>
          </a:bodyPr>
          <a:lstStyle/>
          <a:p>
            <a:pPr algn="just"/>
            <a:r>
              <a:rPr lang="tr-TR" dirty="0">
                <a:sym typeface="Wingdings" panose="05000000000000000000" pitchFamily="2" charset="2"/>
              </a:rPr>
              <a:t>Aşağıdaki resimde oluşturulmuş örnekleri inceleyebilirsiniz.</a:t>
            </a:r>
          </a:p>
        </p:txBody>
      </p:sp>
      <p:pic>
        <p:nvPicPr>
          <p:cNvPr id="3" name="Picture 2"/>
          <p:cNvPicPr>
            <a:picLocks noChangeAspect="1"/>
          </p:cNvPicPr>
          <p:nvPr/>
        </p:nvPicPr>
        <p:blipFill>
          <a:blip r:embed="rId3"/>
          <a:stretch>
            <a:fillRect/>
          </a:stretch>
        </p:blipFill>
        <p:spPr>
          <a:xfrm>
            <a:off x="179513" y="1736437"/>
            <a:ext cx="8712968" cy="4424218"/>
          </a:xfrm>
          <a:prstGeom prst="rect">
            <a:avLst/>
          </a:prstGeom>
        </p:spPr>
      </p:pic>
    </p:spTree>
    <p:extLst>
      <p:ext uri="{BB962C8B-B14F-4D97-AF65-F5344CB8AC3E}">
        <p14:creationId xmlns:p14="http://schemas.microsoft.com/office/powerpoint/2010/main" val="355456604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179513" y="52550"/>
            <a:ext cx="8712971" cy="523220"/>
          </a:xfrm>
          <a:prstGeom prst="rect">
            <a:avLst/>
          </a:prstGeom>
        </p:spPr>
        <p:txBody>
          <a:bodyPr wrap="square">
            <a:spAutoFit/>
          </a:bodyPr>
          <a:lstStyle/>
          <a:p>
            <a:r>
              <a:rPr lang="tr-TR" sz="2800" b="1" dirty="0">
                <a:solidFill>
                  <a:schemeClr val="tx2"/>
                </a:solidFill>
              </a:rPr>
              <a:t>Web Servisler #1</a:t>
            </a: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Footer Placeholder 3"/>
          <p:cNvSpPr>
            <a:spLocks noGrp="1"/>
          </p:cNvSpPr>
          <p:nvPr>
            <p:ph type="ftr" sz="quarter" idx="11"/>
          </p:nvPr>
        </p:nvSpPr>
        <p:spPr/>
        <p:txBody>
          <a:bodyPr/>
          <a:lstStyle/>
          <a:p>
            <a:r>
              <a:rPr lang="en-US"/>
              <a:t>A0.3</a:t>
            </a:r>
            <a:endParaRPr lang="en-US" dirty="0"/>
          </a:p>
        </p:txBody>
      </p:sp>
      <p:sp>
        <p:nvSpPr>
          <p:cNvPr id="22" name="Slide Number Placeholder 2"/>
          <p:cNvSpPr>
            <a:spLocks noGrp="1"/>
          </p:cNvSpPr>
          <p:nvPr>
            <p:ph type="sldNum" sz="quarter" idx="12"/>
          </p:nvPr>
        </p:nvSpPr>
        <p:spPr/>
        <p:txBody>
          <a:bodyPr/>
          <a:lstStyle/>
          <a:p>
            <a:fld id="{221F8894-E99A-C24B-9F27-2643E2117A13}" type="slidenum">
              <a:rPr lang="en-US" smtClean="0"/>
              <a:t>108</a:t>
            </a:fld>
            <a:endParaRPr lang="en-US"/>
          </a:p>
        </p:txBody>
      </p:sp>
      <p:sp>
        <p:nvSpPr>
          <p:cNvPr id="4" name="TextBox 3"/>
          <p:cNvSpPr txBox="1"/>
          <p:nvPr/>
        </p:nvSpPr>
        <p:spPr>
          <a:xfrm>
            <a:off x="179512" y="1230923"/>
            <a:ext cx="8712968" cy="646331"/>
          </a:xfrm>
          <a:prstGeom prst="rect">
            <a:avLst/>
          </a:prstGeom>
          <a:noFill/>
        </p:spPr>
        <p:txBody>
          <a:bodyPr wrap="square" rtlCol="0">
            <a:spAutoFit/>
          </a:bodyPr>
          <a:lstStyle/>
          <a:p>
            <a:pPr algn="just"/>
            <a:r>
              <a:rPr lang="tr-TR" b="1" dirty="0"/>
              <a:t>«Servisler</a:t>
            </a:r>
            <a:r>
              <a:rPr lang="tr-TR" b="1" dirty="0">
                <a:sym typeface="Wingdings" panose="05000000000000000000" pitchFamily="2" charset="2"/>
              </a:rPr>
              <a:t>ServislerWeb Servisler» </a:t>
            </a:r>
            <a:r>
              <a:rPr lang="tr-TR" dirty="0">
                <a:sym typeface="Wingdings" panose="05000000000000000000" pitchFamily="2" charset="2"/>
              </a:rPr>
              <a:t>seçeneği tıklandıktan sonra aşağıdaki gibi ekrana gelir. Servislerin açıklamalalarını görmek için sonraki slaytta geçin.</a:t>
            </a:r>
          </a:p>
        </p:txBody>
      </p:sp>
      <p:pic>
        <p:nvPicPr>
          <p:cNvPr id="3" name="Picture 2"/>
          <p:cNvPicPr>
            <a:picLocks noChangeAspect="1"/>
          </p:cNvPicPr>
          <p:nvPr/>
        </p:nvPicPr>
        <p:blipFill>
          <a:blip r:embed="rId3"/>
          <a:stretch>
            <a:fillRect/>
          </a:stretch>
        </p:blipFill>
        <p:spPr>
          <a:xfrm>
            <a:off x="179513" y="2022763"/>
            <a:ext cx="8712971" cy="4156363"/>
          </a:xfrm>
          <a:prstGeom prst="rect">
            <a:avLst/>
          </a:prstGeom>
        </p:spPr>
      </p:pic>
    </p:spTree>
    <p:extLst>
      <p:ext uri="{BB962C8B-B14F-4D97-AF65-F5344CB8AC3E}">
        <p14:creationId xmlns:p14="http://schemas.microsoft.com/office/powerpoint/2010/main" val="214197296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179513" y="52550"/>
            <a:ext cx="8712971" cy="523220"/>
          </a:xfrm>
          <a:prstGeom prst="rect">
            <a:avLst/>
          </a:prstGeom>
        </p:spPr>
        <p:txBody>
          <a:bodyPr wrap="square">
            <a:spAutoFit/>
          </a:bodyPr>
          <a:lstStyle/>
          <a:p>
            <a:r>
              <a:rPr lang="tr-TR" sz="2800" b="1" dirty="0">
                <a:solidFill>
                  <a:schemeClr val="tx2"/>
                </a:solidFill>
              </a:rPr>
              <a:t>Web Servisler #2</a:t>
            </a: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Footer Placeholder 3"/>
          <p:cNvSpPr>
            <a:spLocks noGrp="1"/>
          </p:cNvSpPr>
          <p:nvPr>
            <p:ph type="ftr" sz="quarter" idx="11"/>
          </p:nvPr>
        </p:nvSpPr>
        <p:spPr/>
        <p:txBody>
          <a:bodyPr/>
          <a:lstStyle/>
          <a:p>
            <a:r>
              <a:rPr lang="en-US"/>
              <a:t>A0.3</a:t>
            </a:r>
            <a:endParaRPr lang="en-US" dirty="0"/>
          </a:p>
        </p:txBody>
      </p:sp>
      <p:sp>
        <p:nvSpPr>
          <p:cNvPr id="22" name="Slide Number Placeholder 2"/>
          <p:cNvSpPr>
            <a:spLocks noGrp="1"/>
          </p:cNvSpPr>
          <p:nvPr>
            <p:ph type="sldNum" sz="quarter" idx="12"/>
          </p:nvPr>
        </p:nvSpPr>
        <p:spPr/>
        <p:txBody>
          <a:bodyPr/>
          <a:lstStyle/>
          <a:p>
            <a:fld id="{221F8894-E99A-C24B-9F27-2643E2117A13}" type="slidenum">
              <a:rPr lang="en-US" smtClean="0"/>
              <a:t>109</a:t>
            </a:fld>
            <a:endParaRPr lang="en-US"/>
          </a:p>
        </p:txBody>
      </p:sp>
      <p:sp>
        <p:nvSpPr>
          <p:cNvPr id="4" name="TextBox 3"/>
          <p:cNvSpPr txBox="1"/>
          <p:nvPr/>
        </p:nvSpPr>
        <p:spPr>
          <a:xfrm>
            <a:off x="179512" y="1230923"/>
            <a:ext cx="8712968" cy="4801314"/>
          </a:xfrm>
          <a:prstGeom prst="rect">
            <a:avLst/>
          </a:prstGeom>
          <a:noFill/>
        </p:spPr>
        <p:txBody>
          <a:bodyPr wrap="square" rtlCol="0">
            <a:spAutoFit/>
          </a:bodyPr>
          <a:lstStyle/>
          <a:p>
            <a:pPr algn="just"/>
            <a:r>
              <a:rPr lang="tr-TR" b="1" dirty="0">
                <a:sym typeface="Wingdings" panose="05000000000000000000" pitchFamily="2" charset="2"/>
              </a:rPr>
              <a:t>AlarmCollector : </a:t>
            </a:r>
            <a:r>
              <a:rPr lang="tr-TR" dirty="0">
                <a:sym typeface="Wingdings" panose="05000000000000000000" pitchFamily="2" charset="2"/>
              </a:rPr>
              <a:t>Bu servis Uyandırma için kullanılır ilgili başlıklar altında durumu görünmektedir.</a:t>
            </a:r>
          </a:p>
          <a:p>
            <a:pPr algn="just"/>
            <a:endParaRPr lang="tr-TR" b="1" dirty="0">
              <a:sym typeface="Wingdings" panose="05000000000000000000" pitchFamily="2" charset="2"/>
            </a:endParaRPr>
          </a:p>
          <a:p>
            <a:pPr algn="just"/>
            <a:r>
              <a:rPr lang="tr-TR" b="1" dirty="0">
                <a:sym typeface="Wingdings" panose="05000000000000000000" pitchFamily="2" charset="2"/>
              </a:rPr>
              <a:t>CentralBank : </a:t>
            </a:r>
            <a:r>
              <a:rPr lang="tr-TR" dirty="0">
                <a:sym typeface="Wingdings" panose="05000000000000000000" pitchFamily="2" charset="2"/>
              </a:rPr>
              <a:t>Bu servis Kur bilgilerini almak için kullanılır ilgili başlıklar altında durumu görünmektedir.</a:t>
            </a:r>
          </a:p>
          <a:p>
            <a:pPr algn="just"/>
            <a:endParaRPr lang="tr-TR" dirty="0">
              <a:sym typeface="Wingdings" panose="05000000000000000000" pitchFamily="2" charset="2"/>
            </a:endParaRPr>
          </a:p>
          <a:p>
            <a:pPr algn="just"/>
            <a:r>
              <a:rPr lang="tr-TR" b="1" dirty="0">
                <a:sym typeface="Wingdings" panose="05000000000000000000" pitchFamily="2" charset="2"/>
              </a:rPr>
              <a:t>DhmiGov : </a:t>
            </a:r>
            <a:r>
              <a:rPr lang="tr-TR" dirty="0">
                <a:sym typeface="Wingdings" panose="05000000000000000000" pitchFamily="2" charset="2"/>
              </a:rPr>
              <a:t>Bu servis uçus bilgilerini almak için kullanılır ilgili başlıklar altında durumu görünmektedir.</a:t>
            </a:r>
          </a:p>
          <a:p>
            <a:pPr algn="just"/>
            <a:endParaRPr lang="tr-TR" dirty="0">
              <a:sym typeface="Wingdings" panose="05000000000000000000" pitchFamily="2" charset="2"/>
            </a:endParaRPr>
          </a:p>
          <a:p>
            <a:pPr algn="just"/>
            <a:r>
              <a:rPr lang="tr-TR" b="1" dirty="0">
                <a:sym typeface="Wingdings" panose="05000000000000000000" pitchFamily="2" charset="2"/>
              </a:rPr>
              <a:t>LogDelete : </a:t>
            </a:r>
            <a:r>
              <a:rPr lang="tr-TR" dirty="0">
                <a:sym typeface="Wingdings" panose="05000000000000000000" pitchFamily="2" charset="2"/>
              </a:rPr>
              <a:t>Aktif edilmez default ayarlardaki gibi kalır.</a:t>
            </a:r>
          </a:p>
          <a:p>
            <a:pPr algn="just"/>
            <a:endParaRPr lang="tr-TR" dirty="0">
              <a:sym typeface="Wingdings" panose="05000000000000000000" pitchFamily="2" charset="2"/>
            </a:endParaRPr>
          </a:p>
          <a:p>
            <a:pPr algn="just"/>
            <a:r>
              <a:rPr lang="tr-TR" b="1" dirty="0">
                <a:sym typeface="Wingdings" panose="05000000000000000000" pitchFamily="2" charset="2"/>
              </a:rPr>
              <a:t>Namazvakti : </a:t>
            </a:r>
            <a:r>
              <a:rPr lang="tr-TR" dirty="0">
                <a:sym typeface="Wingdings" panose="05000000000000000000" pitchFamily="2" charset="2"/>
              </a:rPr>
              <a:t>Bu servis namaz vakitlerini  almak için kullanılır ilgili başlıklar altında durumu görünmektedir.</a:t>
            </a:r>
          </a:p>
          <a:p>
            <a:pPr algn="just"/>
            <a:endParaRPr lang="tr-TR" dirty="0">
              <a:sym typeface="Wingdings" panose="05000000000000000000" pitchFamily="2" charset="2"/>
            </a:endParaRPr>
          </a:p>
          <a:p>
            <a:pPr algn="just"/>
            <a:r>
              <a:rPr lang="tr-TR" b="1" dirty="0">
                <a:sym typeface="Wingdings" panose="05000000000000000000" pitchFamily="2" charset="2"/>
              </a:rPr>
              <a:t>News : </a:t>
            </a:r>
            <a:r>
              <a:rPr lang="tr-TR" dirty="0">
                <a:sym typeface="Wingdings" panose="05000000000000000000" pitchFamily="2" charset="2"/>
              </a:rPr>
              <a:t>Bu servis haberler bölümündeki gazeteler için güncel bilgileri almayı sağlar ve ilgili başlıklar altında durumu görünmektedir.</a:t>
            </a:r>
          </a:p>
          <a:p>
            <a:pPr algn="just"/>
            <a:endParaRPr lang="tr-TR" dirty="0">
              <a:sym typeface="Wingdings" panose="05000000000000000000" pitchFamily="2" charset="2"/>
            </a:endParaRPr>
          </a:p>
        </p:txBody>
      </p:sp>
    </p:spTree>
    <p:extLst>
      <p:ext uri="{BB962C8B-B14F-4D97-AF65-F5344CB8AC3E}">
        <p14:creationId xmlns:p14="http://schemas.microsoft.com/office/powerpoint/2010/main" val="31014498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Rounded Rectangle 18"/>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683568" y="3178073"/>
            <a:ext cx="184731" cy="464871"/>
          </a:xfrm>
          <a:prstGeom prst="rect">
            <a:avLst/>
          </a:prstGeom>
        </p:spPr>
        <p:txBody>
          <a:bodyPr wrap="none">
            <a:spAutoFit/>
          </a:bodyPr>
          <a:lstStyle/>
          <a:p>
            <a:pPr>
              <a:lnSpc>
                <a:spcPct val="150000"/>
              </a:lnSpc>
            </a:pPr>
            <a:endParaRPr lang="tr-TR" dirty="0"/>
          </a:p>
        </p:txBody>
      </p:sp>
      <p:sp>
        <p:nvSpPr>
          <p:cNvPr id="21" name="Rectangle 20"/>
          <p:cNvSpPr/>
          <p:nvPr/>
        </p:nvSpPr>
        <p:spPr>
          <a:xfrm>
            <a:off x="483330" y="52550"/>
            <a:ext cx="7487651" cy="584775"/>
          </a:xfrm>
          <a:prstGeom prst="rect">
            <a:avLst/>
          </a:prstGeom>
        </p:spPr>
        <p:txBody>
          <a:bodyPr wrap="square">
            <a:spAutoFit/>
          </a:bodyPr>
          <a:lstStyle/>
          <a:p>
            <a:r>
              <a:rPr lang="tr-TR" sz="3200" b="1" dirty="0">
                <a:solidFill>
                  <a:schemeClr val="tx2"/>
                </a:solidFill>
              </a:rPr>
              <a:t>Kanal Ekleme İşlemi</a:t>
            </a:r>
            <a:endParaRPr lang="en-US" sz="3200" b="1" dirty="0">
              <a:solidFill>
                <a:schemeClr val="tx2"/>
              </a:solidFill>
            </a:endParaRPr>
          </a:p>
        </p:txBody>
      </p:sp>
      <p:sp>
        <p:nvSpPr>
          <p:cNvPr id="22" name="Rounded Rectangle 21"/>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Rectangle 22"/>
          <p:cNvSpPr/>
          <p:nvPr/>
        </p:nvSpPr>
        <p:spPr>
          <a:xfrm>
            <a:off x="616820" y="1127974"/>
            <a:ext cx="8136904" cy="923330"/>
          </a:xfrm>
          <a:prstGeom prst="rect">
            <a:avLst/>
          </a:prstGeom>
        </p:spPr>
        <p:txBody>
          <a:bodyPr wrap="square">
            <a:spAutoFit/>
          </a:bodyPr>
          <a:lstStyle/>
          <a:p>
            <a:r>
              <a:rPr lang="en-US" dirty="0" err="1"/>
              <a:t>Çıkan</a:t>
            </a:r>
            <a:r>
              <a:rPr lang="en-US" dirty="0"/>
              <a:t> </a:t>
            </a:r>
            <a:r>
              <a:rPr lang="en-US" dirty="0" err="1"/>
              <a:t>ekranda</a:t>
            </a:r>
            <a:r>
              <a:rPr lang="en-US" dirty="0"/>
              <a:t> </a:t>
            </a:r>
            <a:r>
              <a:rPr lang="en-US" dirty="0" err="1"/>
              <a:t>eklenecek</a:t>
            </a:r>
            <a:r>
              <a:rPr lang="en-US" dirty="0"/>
              <a:t> </a:t>
            </a:r>
            <a:r>
              <a:rPr lang="en-US" dirty="0" err="1"/>
              <a:t>kanalın</a:t>
            </a:r>
            <a:r>
              <a:rPr lang="en-US" dirty="0"/>
              <a:t> </a:t>
            </a:r>
            <a:r>
              <a:rPr lang="en-US" dirty="0" err="1"/>
              <a:t>protokolü</a:t>
            </a:r>
            <a:r>
              <a:rPr lang="en-US" dirty="0"/>
              <a:t> </a:t>
            </a:r>
            <a:r>
              <a:rPr lang="en-US" dirty="0" err="1"/>
              <a:t>seçildikten</a:t>
            </a:r>
            <a:r>
              <a:rPr lang="en-US" dirty="0"/>
              <a:t> </a:t>
            </a:r>
            <a:r>
              <a:rPr lang="en-US" dirty="0" err="1"/>
              <a:t>sonra</a:t>
            </a:r>
            <a:r>
              <a:rPr lang="en-US" dirty="0"/>
              <a:t> </a:t>
            </a:r>
            <a:r>
              <a:rPr lang="en-US" dirty="0" err="1"/>
              <a:t>istenen</a:t>
            </a:r>
            <a:r>
              <a:rPr lang="en-US" dirty="0"/>
              <a:t> her </a:t>
            </a:r>
            <a:r>
              <a:rPr lang="en-US" dirty="0" err="1"/>
              <a:t>bilgi</a:t>
            </a:r>
            <a:r>
              <a:rPr lang="en-US" dirty="0"/>
              <a:t> </a:t>
            </a:r>
            <a:r>
              <a:rPr lang="en-US" dirty="0" err="1"/>
              <a:t>eksiksiz</a:t>
            </a:r>
            <a:r>
              <a:rPr lang="en-US" dirty="0"/>
              <a:t> </a:t>
            </a:r>
            <a:r>
              <a:rPr lang="en-US" dirty="0" err="1"/>
              <a:t>biçimde</a:t>
            </a:r>
            <a:r>
              <a:rPr lang="en-US" dirty="0"/>
              <a:t> </a:t>
            </a:r>
            <a:r>
              <a:rPr lang="en-US" dirty="0" err="1"/>
              <a:t>girilerek</a:t>
            </a:r>
            <a:r>
              <a:rPr lang="en-US" dirty="0"/>
              <a:t> “</a:t>
            </a:r>
            <a:r>
              <a:rPr lang="en-US" dirty="0" err="1"/>
              <a:t>Oluştur</a:t>
            </a:r>
            <a:r>
              <a:rPr lang="en-US" dirty="0"/>
              <a:t>” </a:t>
            </a:r>
            <a:r>
              <a:rPr lang="en-US" dirty="0" err="1"/>
              <a:t>butonuna</a:t>
            </a:r>
            <a:r>
              <a:rPr lang="en-US" dirty="0"/>
              <a:t> </a:t>
            </a:r>
            <a:r>
              <a:rPr lang="en-US" dirty="0" err="1"/>
              <a:t>basılır</a:t>
            </a:r>
            <a:r>
              <a:rPr lang="en-US" dirty="0"/>
              <a:t>. </a:t>
            </a:r>
            <a:r>
              <a:rPr lang="en-US" dirty="0" err="1"/>
              <a:t>sID</a:t>
            </a:r>
            <a:r>
              <a:rPr lang="en-US" dirty="0"/>
              <a:t>, </a:t>
            </a:r>
            <a:r>
              <a:rPr lang="en-US" dirty="0" err="1"/>
              <a:t>onID</a:t>
            </a:r>
            <a:r>
              <a:rPr lang="en-US" dirty="0"/>
              <a:t> ve </a:t>
            </a:r>
            <a:r>
              <a:rPr lang="en-US" dirty="0" err="1"/>
              <a:t>tsID</a:t>
            </a:r>
            <a:r>
              <a:rPr lang="en-US" dirty="0"/>
              <a:t> </a:t>
            </a:r>
            <a:r>
              <a:rPr lang="en-US" dirty="0" err="1"/>
              <a:t>değerleri</a:t>
            </a:r>
            <a:r>
              <a:rPr lang="en-US" dirty="0"/>
              <a:t> </a:t>
            </a:r>
            <a:r>
              <a:rPr lang="en-US" dirty="0" err="1"/>
              <a:t>sırasıyla</a:t>
            </a:r>
            <a:r>
              <a:rPr lang="en-US" dirty="0"/>
              <a:t> 1-0-0 </a:t>
            </a:r>
            <a:r>
              <a:rPr lang="en-US" dirty="0" err="1"/>
              <a:t>olarak</a:t>
            </a:r>
            <a:r>
              <a:rPr lang="en-US" dirty="0"/>
              <a:t> </a:t>
            </a:r>
            <a:r>
              <a:rPr lang="en-US" dirty="0" err="1"/>
              <a:t>girilmelidir</a:t>
            </a:r>
            <a:r>
              <a:rPr lang="en-US" dirty="0"/>
              <a:t>.</a:t>
            </a:r>
            <a:endParaRPr lang="tr-TR" dirty="0"/>
          </a:p>
        </p:txBody>
      </p:sp>
      <p:sp>
        <p:nvSpPr>
          <p:cNvPr id="24"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11</a:t>
            </a:fld>
            <a:endParaRPr lang="en-US"/>
          </a:p>
        </p:txBody>
      </p:sp>
      <p:sp>
        <p:nvSpPr>
          <p:cNvPr id="25"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pic>
        <p:nvPicPr>
          <p:cNvPr id="26" name="Picture 25"/>
          <p:cNvPicPr/>
          <p:nvPr/>
        </p:nvPicPr>
        <p:blipFill>
          <a:blip r:embed="rId2"/>
          <a:stretch>
            <a:fillRect/>
          </a:stretch>
        </p:blipFill>
        <p:spPr>
          <a:xfrm>
            <a:off x="868299" y="2051303"/>
            <a:ext cx="7406499" cy="3821959"/>
          </a:xfrm>
          <a:prstGeom prst="rect">
            <a:avLst/>
          </a:prstGeom>
        </p:spPr>
      </p:pic>
      <p:sp>
        <p:nvSpPr>
          <p:cNvPr id="27" name="Oval 26"/>
          <p:cNvSpPr/>
          <p:nvPr/>
        </p:nvSpPr>
        <p:spPr>
          <a:xfrm>
            <a:off x="975946" y="5486400"/>
            <a:ext cx="571500" cy="386862"/>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59086809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179513" y="52550"/>
            <a:ext cx="8712971" cy="523220"/>
          </a:xfrm>
          <a:prstGeom prst="rect">
            <a:avLst/>
          </a:prstGeom>
        </p:spPr>
        <p:txBody>
          <a:bodyPr wrap="square">
            <a:spAutoFit/>
          </a:bodyPr>
          <a:lstStyle/>
          <a:p>
            <a:r>
              <a:rPr lang="tr-TR" sz="2800" b="1" dirty="0">
                <a:solidFill>
                  <a:schemeClr val="tx2"/>
                </a:solidFill>
              </a:rPr>
              <a:t>Web Servisler #3</a:t>
            </a: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Footer Placeholder 3"/>
          <p:cNvSpPr>
            <a:spLocks noGrp="1"/>
          </p:cNvSpPr>
          <p:nvPr>
            <p:ph type="ftr" sz="quarter" idx="11"/>
          </p:nvPr>
        </p:nvSpPr>
        <p:spPr/>
        <p:txBody>
          <a:bodyPr/>
          <a:lstStyle/>
          <a:p>
            <a:r>
              <a:rPr lang="en-US"/>
              <a:t>A0.3</a:t>
            </a:r>
            <a:endParaRPr lang="en-US" dirty="0"/>
          </a:p>
        </p:txBody>
      </p:sp>
      <p:sp>
        <p:nvSpPr>
          <p:cNvPr id="22" name="Slide Number Placeholder 2"/>
          <p:cNvSpPr>
            <a:spLocks noGrp="1"/>
          </p:cNvSpPr>
          <p:nvPr>
            <p:ph type="sldNum" sz="quarter" idx="12"/>
          </p:nvPr>
        </p:nvSpPr>
        <p:spPr/>
        <p:txBody>
          <a:bodyPr/>
          <a:lstStyle/>
          <a:p>
            <a:fld id="{221F8894-E99A-C24B-9F27-2643E2117A13}" type="slidenum">
              <a:rPr lang="en-US" smtClean="0"/>
              <a:t>110</a:t>
            </a:fld>
            <a:endParaRPr lang="en-US"/>
          </a:p>
        </p:txBody>
      </p:sp>
      <p:sp>
        <p:nvSpPr>
          <p:cNvPr id="4" name="TextBox 3"/>
          <p:cNvSpPr txBox="1"/>
          <p:nvPr/>
        </p:nvSpPr>
        <p:spPr>
          <a:xfrm>
            <a:off x="179512" y="1230923"/>
            <a:ext cx="8712968" cy="1754326"/>
          </a:xfrm>
          <a:prstGeom prst="rect">
            <a:avLst/>
          </a:prstGeom>
          <a:noFill/>
        </p:spPr>
        <p:txBody>
          <a:bodyPr wrap="square" rtlCol="0">
            <a:spAutoFit/>
          </a:bodyPr>
          <a:lstStyle/>
          <a:p>
            <a:pPr algn="just"/>
            <a:r>
              <a:rPr lang="tr-TR" b="1" dirty="0">
                <a:sym typeface="Wingdings" panose="05000000000000000000" pitchFamily="2" charset="2"/>
              </a:rPr>
              <a:t>Purchase : </a:t>
            </a:r>
            <a:r>
              <a:rPr lang="tr-TR" dirty="0">
                <a:sym typeface="Wingdings" panose="05000000000000000000" pitchFamily="2" charset="2"/>
              </a:rPr>
              <a:t>Bu servis satın alınan ürünleri ilgili departmanlara mail olarak iletilmesini sağlar ve ilgili başlıklar altında durumu görünmektedir.</a:t>
            </a:r>
          </a:p>
          <a:p>
            <a:pPr algn="just"/>
            <a:endParaRPr lang="tr-TR" dirty="0">
              <a:sym typeface="Wingdings" panose="05000000000000000000" pitchFamily="2" charset="2"/>
            </a:endParaRPr>
          </a:p>
          <a:p>
            <a:pPr algn="just"/>
            <a:r>
              <a:rPr lang="tr-TR" b="1" dirty="0">
                <a:sym typeface="Wingdings" panose="05000000000000000000" pitchFamily="2" charset="2"/>
              </a:rPr>
              <a:t>WeatherCom : </a:t>
            </a:r>
            <a:r>
              <a:rPr lang="tr-TR" dirty="0">
                <a:sym typeface="Wingdings" panose="05000000000000000000" pitchFamily="2" charset="2"/>
              </a:rPr>
              <a:t>Bu servis hava durumu bölümündeki bilgileri günceller ve ilgili başlıklar altında durumu görünmektedir.</a:t>
            </a:r>
          </a:p>
          <a:p>
            <a:pPr algn="just"/>
            <a:endParaRPr lang="tr-TR" dirty="0">
              <a:sym typeface="Wingdings" panose="05000000000000000000" pitchFamily="2" charset="2"/>
            </a:endParaRPr>
          </a:p>
        </p:txBody>
      </p:sp>
    </p:spTree>
    <p:extLst>
      <p:ext uri="{BB962C8B-B14F-4D97-AF65-F5344CB8AC3E}">
        <p14:creationId xmlns:p14="http://schemas.microsoft.com/office/powerpoint/2010/main" val="338471506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p:cNvSpPr/>
          <p:nvPr/>
        </p:nvSpPr>
        <p:spPr>
          <a:xfrm>
            <a:off x="4479637" y="3059668"/>
            <a:ext cx="184731" cy="369332"/>
          </a:xfrm>
          <a:prstGeom prst="rect">
            <a:avLst/>
          </a:prstGeom>
        </p:spPr>
        <p:txBody>
          <a:bodyPr wrap="none">
            <a:spAutoFit/>
          </a:bodyPr>
          <a:lstStyle/>
          <a:p>
            <a:pPr algn="ctr"/>
            <a:endParaRPr lang="tr-TR" b="1" dirty="0">
              <a:solidFill>
                <a:schemeClr val="accent1"/>
              </a:solidFill>
            </a:endParaRPr>
          </a:p>
        </p:txBody>
      </p:sp>
      <p:sp>
        <p:nvSpPr>
          <p:cNvPr id="3" name="Slide Number Placeholder 2"/>
          <p:cNvSpPr>
            <a:spLocks noGrp="1"/>
          </p:cNvSpPr>
          <p:nvPr>
            <p:ph type="sldNum" sz="quarter" idx="12"/>
          </p:nvPr>
        </p:nvSpPr>
        <p:spPr/>
        <p:txBody>
          <a:bodyPr/>
          <a:lstStyle/>
          <a:p>
            <a:fld id="{221F8894-E99A-C24B-9F27-2643E2117A13}" type="slidenum">
              <a:rPr lang="en-US" smtClean="0"/>
              <a:t>111</a:t>
            </a:fld>
            <a:endParaRPr lang="en-US"/>
          </a:p>
        </p:txBody>
      </p:sp>
      <p:sp>
        <p:nvSpPr>
          <p:cNvPr id="4" name="Footer Placeholder 3"/>
          <p:cNvSpPr>
            <a:spLocks noGrp="1"/>
          </p:cNvSpPr>
          <p:nvPr>
            <p:ph type="ftr" sz="quarter" idx="11"/>
          </p:nvPr>
        </p:nvSpPr>
        <p:spPr/>
        <p:txBody>
          <a:bodyPr/>
          <a:lstStyle/>
          <a:p>
            <a:r>
              <a:rPr lang="en-US"/>
              <a:t>A0.3</a:t>
            </a:r>
            <a:endParaRPr lang="en-US" dirty="0"/>
          </a:p>
        </p:txBody>
      </p:sp>
      <p:sp>
        <p:nvSpPr>
          <p:cNvPr id="5" name="TextBox 4"/>
          <p:cNvSpPr txBox="1"/>
          <p:nvPr/>
        </p:nvSpPr>
        <p:spPr>
          <a:xfrm>
            <a:off x="782515" y="1371600"/>
            <a:ext cx="7666893" cy="1754326"/>
          </a:xfrm>
          <a:prstGeom prst="rect">
            <a:avLst/>
          </a:prstGeom>
          <a:noFill/>
        </p:spPr>
        <p:txBody>
          <a:bodyPr wrap="square" rtlCol="0">
            <a:spAutoFit/>
          </a:bodyPr>
          <a:lstStyle/>
          <a:p>
            <a:pPr algn="ctr"/>
            <a:r>
              <a:rPr lang="tr-TR" sz="6000" dirty="0"/>
              <a:t>Bölüm 10</a:t>
            </a:r>
          </a:p>
          <a:p>
            <a:pPr algn="ctr"/>
            <a:r>
              <a:rPr lang="tr-TR" sz="4800" dirty="0"/>
              <a:t>İçerik Yönetimi</a:t>
            </a:r>
          </a:p>
        </p:txBody>
      </p:sp>
    </p:spTree>
    <p:extLst>
      <p:ext uri="{BB962C8B-B14F-4D97-AF65-F5344CB8AC3E}">
        <p14:creationId xmlns:p14="http://schemas.microsoft.com/office/powerpoint/2010/main" val="69030966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p:cNvSpPr/>
          <p:nvPr/>
        </p:nvSpPr>
        <p:spPr>
          <a:xfrm>
            <a:off x="4479637" y="3059668"/>
            <a:ext cx="184731" cy="369332"/>
          </a:xfrm>
          <a:prstGeom prst="rect">
            <a:avLst/>
          </a:prstGeom>
        </p:spPr>
        <p:txBody>
          <a:bodyPr wrap="none">
            <a:spAutoFit/>
          </a:bodyPr>
          <a:lstStyle/>
          <a:p>
            <a:pPr algn="ctr"/>
            <a:endParaRPr lang="tr-TR" b="1" dirty="0">
              <a:solidFill>
                <a:schemeClr val="accent1"/>
              </a:solidFill>
            </a:endParaRPr>
          </a:p>
        </p:txBody>
      </p:sp>
      <p:sp>
        <p:nvSpPr>
          <p:cNvPr id="15" name="Rectangle 14"/>
          <p:cNvSpPr/>
          <p:nvPr/>
        </p:nvSpPr>
        <p:spPr>
          <a:xfrm>
            <a:off x="356881" y="307532"/>
            <a:ext cx="8136904" cy="1200329"/>
          </a:xfrm>
          <a:prstGeom prst="rect">
            <a:avLst/>
          </a:prstGeom>
          <a:noFill/>
        </p:spPr>
        <p:txBody>
          <a:bodyPr wrap="square">
            <a:spAutoFit/>
          </a:bodyPr>
          <a:lstStyle/>
          <a:p>
            <a:pPr algn="just"/>
            <a:endParaRPr lang="tr-TR" b="1" dirty="0"/>
          </a:p>
          <a:p>
            <a:pPr algn="just"/>
            <a:r>
              <a:rPr lang="tr-TR" b="1" dirty="0"/>
              <a:t>İçerik Yönetimi</a:t>
            </a:r>
          </a:p>
          <a:p>
            <a:pPr algn="just"/>
            <a:endParaRPr lang="tr-TR" b="1" dirty="0"/>
          </a:p>
          <a:p>
            <a:pPr marL="800100" lvl="1" indent="-342900" algn="just">
              <a:buFont typeface="+mj-lt"/>
              <a:buAutoNum type="arabicPeriod"/>
            </a:pPr>
            <a:endParaRPr lang="tr-TR" dirty="0"/>
          </a:p>
        </p:txBody>
      </p:sp>
      <p:sp>
        <p:nvSpPr>
          <p:cNvPr id="3" name="Slide Number Placeholder 2"/>
          <p:cNvSpPr>
            <a:spLocks noGrp="1"/>
          </p:cNvSpPr>
          <p:nvPr>
            <p:ph type="sldNum" sz="quarter" idx="12"/>
          </p:nvPr>
        </p:nvSpPr>
        <p:spPr/>
        <p:txBody>
          <a:bodyPr/>
          <a:lstStyle/>
          <a:p>
            <a:fld id="{221F8894-E99A-C24B-9F27-2643E2117A13}" type="slidenum">
              <a:rPr lang="en-US" smtClean="0"/>
              <a:t>112</a:t>
            </a:fld>
            <a:endParaRPr lang="en-US"/>
          </a:p>
        </p:txBody>
      </p:sp>
      <p:sp>
        <p:nvSpPr>
          <p:cNvPr id="4" name="Footer Placeholder 3"/>
          <p:cNvSpPr>
            <a:spLocks noGrp="1"/>
          </p:cNvSpPr>
          <p:nvPr>
            <p:ph type="ftr" sz="quarter" idx="11"/>
          </p:nvPr>
        </p:nvSpPr>
        <p:spPr/>
        <p:txBody>
          <a:bodyPr/>
          <a:lstStyle/>
          <a:p>
            <a:r>
              <a:rPr lang="en-US"/>
              <a:t>A0.3</a:t>
            </a:r>
            <a:endParaRPr lang="en-US" dirty="0"/>
          </a:p>
        </p:txBody>
      </p:sp>
      <p:sp>
        <p:nvSpPr>
          <p:cNvPr id="2" name="TextBox 1"/>
          <p:cNvSpPr txBox="1"/>
          <p:nvPr/>
        </p:nvSpPr>
        <p:spPr>
          <a:xfrm>
            <a:off x="356881" y="1507860"/>
            <a:ext cx="8136903" cy="2585323"/>
          </a:xfrm>
          <a:prstGeom prst="rect">
            <a:avLst/>
          </a:prstGeom>
          <a:noFill/>
        </p:spPr>
        <p:txBody>
          <a:bodyPr wrap="square" rtlCol="0">
            <a:spAutoFit/>
          </a:bodyPr>
          <a:lstStyle/>
          <a:p>
            <a:pPr marL="342900" indent="-342900">
              <a:buFont typeface="+mj-lt"/>
              <a:buAutoNum type="arabicPeriod"/>
            </a:pPr>
            <a:r>
              <a:rPr lang="tr-TR" dirty="0"/>
              <a:t>İçeriklerin Tanıtımı</a:t>
            </a:r>
          </a:p>
          <a:p>
            <a:pPr marL="342900" indent="-342900">
              <a:buFont typeface="+mj-lt"/>
              <a:buAutoNum type="arabicPeriod"/>
            </a:pPr>
            <a:r>
              <a:rPr lang="tr-TR" dirty="0"/>
              <a:t>Video Seçenekleri</a:t>
            </a:r>
          </a:p>
          <a:p>
            <a:pPr marL="342900" indent="-342900">
              <a:buFont typeface="+mj-lt"/>
              <a:buAutoNum type="arabicPeriod"/>
            </a:pPr>
            <a:r>
              <a:rPr lang="tr-TR" dirty="0"/>
              <a:t>Video Kategorisi Oluşturma</a:t>
            </a:r>
          </a:p>
          <a:p>
            <a:pPr marL="342900" indent="-342900">
              <a:buFont typeface="+mj-lt"/>
              <a:buAutoNum type="arabicPeriod"/>
            </a:pPr>
            <a:r>
              <a:rPr lang="tr-TR" dirty="0"/>
              <a:t>Video İçeriklerini Ekleme</a:t>
            </a:r>
          </a:p>
          <a:p>
            <a:pPr marL="342900" indent="-342900">
              <a:buFont typeface="+mj-lt"/>
              <a:buAutoNum type="arabicPeriod"/>
            </a:pPr>
            <a:r>
              <a:rPr lang="tr-TR" dirty="0"/>
              <a:t>Müzik Seçenekleri</a:t>
            </a:r>
          </a:p>
          <a:p>
            <a:pPr marL="342900" indent="-342900">
              <a:buFont typeface="+mj-lt"/>
              <a:buAutoNum type="arabicPeriod"/>
            </a:pPr>
            <a:r>
              <a:rPr lang="tr-TR" dirty="0"/>
              <a:t>Müzik Kategorisi Oluşturma</a:t>
            </a:r>
          </a:p>
          <a:p>
            <a:pPr marL="342900" indent="-342900">
              <a:buFont typeface="+mj-lt"/>
              <a:buAutoNum type="arabicPeriod"/>
            </a:pPr>
            <a:r>
              <a:rPr lang="tr-TR" dirty="0"/>
              <a:t>Müzik Albümü Oluşturma</a:t>
            </a:r>
          </a:p>
          <a:p>
            <a:pPr marL="342900" indent="-342900">
              <a:buFont typeface="+mj-lt"/>
              <a:buAutoNum type="arabicPeriod"/>
            </a:pPr>
            <a:r>
              <a:rPr lang="tr-TR" dirty="0"/>
              <a:t>Müzik İçeriklerini Ekleme</a:t>
            </a:r>
          </a:p>
          <a:p>
            <a:pPr marL="342900" indent="-342900">
              <a:buFont typeface="+mj-lt"/>
              <a:buAutoNum type="arabicPeriod"/>
            </a:pPr>
            <a:r>
              <a:rPr lang="tr-TR" dirty="0"/>
              <a:t>Radyo Seçenekleri</a:t>
            </a:r>
          </a:p>
        </p:txBody>
      </p:sp>
    </p:spTree>
    <p:extLst>
      <p:ext uri="{BB962C8B-B14F-4D97-AF65-F5344CB8AC3E}">
        <p14:creationId xmlns:p14="http://schemas.microsoft.com/office/powerpoint/2010/main" val="149869892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179513" y="52550"/>
            <a:ext cx="8712971" cy="523220"/>
          </a:xfrm>
          <a:prstGeom prst="rect">
            <a:avLst/>
          </a:prstGeom>
        </p:spPr>
        <p:txBody>
          <a:bodyPr wrap="square">
            <a:spAutoFit/>
          </a:bodyPr>
          <a:lstStyle/>
          <a:p>
            <a:r>
              <a:rPr lang="tr-TR" sz="2800" b="1" dirty="0">
                <a:solidFill>
                  <a:schemeClr val="tx2"/>
                </a:solidFill>
              </a:rPr>
              <a:t>İçeriklerin Tanıtımı</a:t>
            </a: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113</a:t>
            </a:fld>
            <a:endParaRPr lang="en-US"/>
          </a:p>
        </p:txBody>
      </p:sp>
      <p:sp>
        <p:nvSpPr>
          <p:cNvPr id="23"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sp>
        <p:nvSpPr>
          <p:cNvPr id="4" name="TextBox 3"/>
          <p:cNvSpPr txBox="1"/>
          <p:nvPr/>
        </p:nvSpPr>
        <p:spPr>
          <a:xfrm>
            <a:off x="179512" y="1230923"/>
            <a:ext cx="8712968" cy="1754326"/>
          </a:xfrm>
          <a:prstGeom prst="rect">
            <a:avLst/>
          </a:prstGeom>
          <a:noFill/>
        </p:spPr>
        <p:txBody>
          <a:bodyPr wrap="square" rtlCol="0">
            <a:spAutoFit/>
          </a:bodyPr>
          <a:lstStyle/>
          <a:p>
            <a:pPr algn="just"/>
            <a:r>
              <a:rPr lang="tr-TR" dirty="0"/>
              <a:t>HotelTV uygulamamızda müşterilere rtsp protokolü ile film izleme, müzik dinleme seçenekleri ve udp protokolü üzerinden radyo dinleme seçeneği de sunabilmekteyiz. Filmler ve müzikler, müşteriler tarafından 63.slaytta belirtilen formatlarda gönderilmeli ve 65.slayt kullanılarak tarafınızca Toucan’a transfer edilmelidir. Transfer edilen bu içerikler Toucan IP’sine giriş yapılarak </a:t>
            </a:r>
            <a:r>
              <a:rPr lang="tr-TR" b="1" dirty="0"/>
              <a:t>Services </a:t>
            </a:r>
            <a:r>
              <a:rPr lang="tr-TR" b="1" dirty="0">
                <a:sym typeface="Wingdings" panose="05000000000000000000" pitchFamily="2" charset="2"/>
              </a:rPr>
              <a:t> VOD Contents </a:t>
            </a:r>
            <a:r>
              <a:rPr lang="tr-TR" dirty="0">
                <a:sym typeface="Wingdings" panose="05000000000000000000" pitchFamily="2" charset="2"/>
              </a:rPr>
              <a:t>sayfasından bulunabilir ve rtsp linkleri alınabilir. RTSP linklerini alma işlemi bir sonraki slaytta anlatılmıştır.</a:t>
            </a:r>
          </a:p>
        </p:txBody>
      </p:sp>
      <p:pic>
        <p:nvPicPr>
          <p:cNvPr id="6" name="Picture 5"/>
          <p:cNvPicPr>
            <a:picLocks noChangeAspect="1"/>
          </p:cNvPicPr>
          <p:nvPr/>
        </p:nvPicPr>
        <p:blipFill>
          <a:blip r:embed="rId2"/>
          <a:stretch>
            <a:fillRect/>
          </a:stretch>
        </p:blipFill>
        <p:spPr>
          <a:xfrm>
            <a:off x="1413261" y="2985249"/>
            <a:ext cx="6245469" cy="3214263"/>
          </a:xfrm>
          <a:prstGeom prst="rect">
            <a:avLst/>
          </a:prstGeom>
        </p:spPr>
      </p:pic>
    </p:spTree>
    <p:extLst>
      <p:ext uri="{BB962C8B-B14F-4D97-AF65-F5344CB8AC3E}">
        <p14:creationId xmlns:p14="http://schemas.microsoft.com/office/powerpoint/2010/main" val="208882614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179513" y="52550"/>
            <a:ext cx="8712971" cy="523220"/>
          </a:xfrm>
          <a:prstGeom prst="rect">
            <a:avLst/>
          </a:prstGeom>
        </p:spPr>
        <p:txBody>
          <a:bodyPr wrap="square">
            <a:spAutoFit/>
          </a:bodyPr>
          <a:lstStyle/>
          <a:p>
            <a:r>
              <a:rPr lang="tr-TR" sz="2800" b="1" dirty="0">
                <a:solidFill>
                  <a:schemeClr val="tx2"/>
                </a:solidFill>
              </a:rPr>
              <a:t>İçeriklerin Tanıtımı</a:t>
            </a: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114</a:t>
            </a:fld>
            <a:endParaRPr lang="en-US"/>
          </a:p>
        </p:txBody>
      </p:sp>
      <p:sp>
        <p:nvSpPr>
          <p:cNvPr id="23"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sp>
        <p:nvSpPr>
          <p:cNvPr id="4" name="TextBox 3"/>
          <p:cNvSpPr txBox="1"/>
          <p:nvPr/>
        </p:nvSpPr>
        <p:spPr>
          <a:xfrm>
            <a:off x="179512" y="1230923"/>
            <a:ext cx="8712968" cy="923330"/>
          </a:xfrm>
          <a:prstGeom prst="rect">
            <a:avLst/>
          </a:prstGeom>
          <a:noFill/>
        </p:spPr>
        <p:txBody>
          <a:bodyPr wrap="square" rtlCol="0">
            <a:spAutoFit/>
          </a:bodyPr>
          <a:lstStyle/>
          <a:p>
            <a:pPr algn="just"/>
            <a:r>
              <a:rPr lang="tr-TR" b="1" dirty="0"/>
              <a:t>VOD Contents </a:t>
            </a:r>
            <a:r>
              <a:rPr lang="tr-TR" dirty="0"/>
              <a:t>sayfası altında bulunan dosya gezgininde bir ts dosyasının yanında bulunan RTSP yazısına sağ tıklanmalı ve </a:t>
            </a:r>
            <a:r>
              <a:rPr lang="tr-TR" b="1" dirty="0"/>
              <a:t>«Copy link address» </a:t>
            </a:r>
            <a:r>
              <a:rPr lang="tr-TR" dirty="0"/>
              <a:t>butonuna basılmalıdır. Bu şekilde ilgili ts dosyasının rtsp linki, Windows panosuna kopyalanacaktır.</a:t>
            </a:r>
            <a:endParaRPr lang="tr-TR" b="1" dirty="0">
              <a:sym typeface="Wingdings" panose="05000000000000000000" pitchFamily="2" charset="2"/>
            </a:endParaRPr>
          </a:p>
        </p:txBody>
      </p:sp>
      <p:pic>
        <p:nvPicPr>
          <p:cNvPr id="2" name="Picture 1"/>
          <p:cNvPicPr>
            <a:picLocks noChangeAspect="1"/>
          </p:cNvPicPr>
          <p:nvPr/>
        </p:nvPicPr>
        <p:blipFill>
          <a:blip r:embed="rId2"/>
          <a:stretch>
            <a:fillRect/>
          </a:stretch>
        </p:blipFill>
        <p:spPr>
          <a:xfrm>
            <a:off x="974012" y="2154253"/>
            <a:ext cx="7123967" cy="4127964"/>
          </a:xfrm>
          <a:prstGeom prst="rect">
            <a:avLst/>
          </a:prstGeom>
        </p:spPr>
      </p:pic>
      <p:sp>
        <p:nvSpPr>
          <p:cNvPr id="3" name="Oval 2"/>
          <p:cNvSpPr/>
          <p:nvPr/>
        </p:nvSpPr>
        <p:spPr>
          <a:xfrm>
            <a:off x="4114800" y="5556738"/>
            <a:ext cx="2417885" cy="40444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80215954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179513" y="52550"/>
            <a:ext cx="8712971" cy="523220"/>
          </a:xfrm>
          <a:prstGeom prst="rect">
            <a:avLst/>
          </a:prstGeom>
        </p:spPr>
        <p:txBody>
          <a:bodyPr wrap="square">
            <a:spAutoFit/>
          </a:bodyPr>
          <a:lstStyle/>
          <a:p>
            <a:r>
              <a:rPr lang="tr-TR" sz="2800" b="1" dirty="0">
                <a:solidFill>
                  <a:schemeClr val="tx2"/>
                </a:solidFill>
              </a:rPr>
              <a:t>Video Seçenekleri</a:t>
            </a: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115</a:t>
            </a:fld>
            <a:endParaRPr lang="en-US"/>
          </a:p>
        </p:txBody>
      </p:sp>
      <p:sp>
        <p:nvSpPr>
          <p:cNvPr id="23"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sp>
        <p:nvSpPr>
          <p:cNvPr id="4" name="TextBox 3"/>
          <p:cNvSpPr txBox="1"/>
          <p:nvPr/>
        </p:nvSpPr>
        <p:spPr>
          <a:xfrm>
            <a:off x="179512" y="1230923"/>
            <a:ext cx="8712968" cy="646331"/>
          </a:xfrm>
          <a:prstGeom prst="rect">
            <a:avLst/>
          </a:prstGeom>
          <a:noFill/>
        </p:spPr>
        <p:txBody>
          <a:bodyPr wrap="square" rtlCol="0">
            <a:spAutoFit/>
          </a:bodyPr>
          <a:lstStyle/>
          <a:p>
            <a:pPr algn="just"/>
            <a:r>
              <a:rPr lang="tr-TR" dirty="0"/>
              <a:t>Videolar, uygulamaya yönetici panelinden </a:t>
            </a:r>
            <a:r>
              <a:rPr lang="tr-TR" b="1" dirty="0"/>
              <a:t>İçerik Yönetimi </a:t>
            </a:r>
            <a:r>
              <a:rPr lang="tr-TR" b="1" dirty="0">
                <a:sym typeface="Wingdings" panose="05000000000000000000" pitchFamily="2" charset="2"/>
              </a:rPr>
              <a:t> Video İçerikleri </a:t>
            </a:r>
            <a:r>
              <a:rPr lang="tr-TR" dirty="0">
                <a:sym typeface="Wingdings" panose="05000000000000000000" pitchFamily="2" charset="2"/>
              </a:rPr>
              <a:t>ve </a:t>
            </a:r>
            <a:r>
              <a:rPr lang="tr-TR" b="1" dirty="0">
                <a:sym typeface="Wingdings" panose="05000000000000000000" pitchFamily="2" charset="2"/>
              </a:rPr>
              <a:t>Video Kategorileri </a:t>
            </a:r>
            <a:r>
              <a:rPr lang="tr-TR" dirty="0">
                <a:sym typeface="Wingdings" panose="05000000000000000000" pitchFamily="2" charset="2"/>
              </a:rPr>
              <a:t>menüleri kullanılarak eklenmelidir.</a:t>
            </a:r>
          </a:p>
        </p:txBody>
      </p:sp>
    </p:spTree>
    <p:extLst>
      <p:ext uri="{BB962C8B-B14F-4D97-AF65-F5344CB8AC3E}">
        <p14:creationId xmlns:p14="http://schemas.microsoft.com/office/powerpoint/2010/main" val="375958144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179513" y="52550"/>
            <a:ext cx="8712971" cy="523220"/>
          </a:xfrm>
          <a:prstGeom prst="rect">
            <a:avLst/>
          </a:prstGeom>
        </p:spPr>
        <p:txBody>
          <a:bodyPr wrap="square">
            <a:spAutoFit/>
          </a:bodyPr>
          <a:lstStyle/>
          <a:p>
            <a:r>
              <a:rPr lang="tr-TR" sz="2800" b="1" dirty="0">
                <a:solidFill>
                  <a:schemeClr val="tx2"/>
                </a:solidFill>
              </a:rPr>
              <a:t>Video Kategorisi Oluşturma</a:t>
            </a: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116</a:t>
            </a:fld>
            <a:endParaRPr lang="en-US"/>
          </a:p>
        </p:txBody>
      </p:sp>
      <p:sp>
        <p:nvSpPr>
          <p:cNvPr id="23"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sp>
        <p:nvSpPr>
          <p:cNvPr id="4" name="TextBox 3"/>
          <p:cNvSpPr txBox="1"/>
          <p:nvPr/>
        </p:nvSpPr>
        <p:spPr>
          <a:xfrm>
            <a:off x="179512" y="1230923"/>
            <a:ext cx="8712968" cy="1477328"/>
          </a:xfrm>
          <a:prstGeom prst="rect">
            <a:avLst/>
          </a:prstGeom>
          <a:noFill/>
        </p:spPr>
        <p:txBody>
          <a:bodyPr wrap="square" rtlCol="0">
            <a:spAutoFit/>
          </a:bodyPr>
          <a:lstStyle/>
          <a:p>
            <a:pPr algn="just"/>
            <a:r>
              <a:rPr lang="tr-TR" dirty="0">
                <a:sym typeface="Wingdings" panose="05000000000000000000" pitchFamily="2" charset="2"/>
              </a:rPr>
              <a:t>Yönetici paneli anasayfasından </a:t>
            </a:r>
            <a:r>
              <a:rPr lang="tr-TR" b="1" dirty="0">
                <a:sym typeface="Wingdings" panose="05000000000000000000" pitchFamily="2" charset="2"/>
              </a:rPr>
              <a:t>İçerik Yönetimi  Video Kategorileri </a:t>
            </a:r>
            <a:r>
              <a:rPr lang="tr-TR" dirty="0">
                <a:sym typeface="Wingdings" panose="05000000000000000000" pitchFamily="2" charset="2"/>
              </a:rPr>
              <a:t>sayfasına giriş yapılmalı ve sol altta bulunan kategori ekleme butonuna basılmalıdır. Çıkan sayfada </a:t>
            </a:r>
            <a:r>
              <a:rPr lang="tr-TR" b="1" dirty="0">
                <a:sym typeface="Wingdings" panose="05000000000000000000" pitchFamily="2" charset="2"/>
              </a:rPr>
              <a:t>«name» </a:t>
            </a:r>
            <a:r>
              <a:rPr lang="tr-TR" dirty="0">
                <a:sym typeface="Wingdings" panose="05000000000000000000" pitchFamily="2" charset="2"/>
              </a:rPr>
              <a:t>bölümüne kategori ismi yazılmalı ve </a:t>
            </a:r>
            <a:r>
              <a:rPr lang="tr-TR" b="1" dirty="0">
                <a:sym typeface="Wingdings" panose="05000000000000000000" pitchFamily="2" charset="2"/>
              </a:rPr>
              <a:t>«Choose File» </a:t>
            </a:r>
            <a:r>
              <a:rPr lang="tr-TR" dirty="0">
                <a:sym typeface="Wingdings" panose="05000000000000000000" pitchFamily="2" charset="2"/>
              </a:rPr>
              <a:t>butonuna basılarak müşterinin belirleyeceği kategori fotoğrafı seçilmelidir. Bu işlemler sonrasında </a:t>
            </a:r>
            <a:r>
              <a:rPr lang="tr-TR" b="1" dirty="0">
                <a:sym typeface="Wingdings" panose="05000000000000000000" pitchFamily="2" charset="2"/>
              </a:rPr>
              <a:t>«Oluştur» </a:t>
            </a:r>
            <a:r>
              <a:rPr lang="tr-TR" dirty="0">
                <a:sym typeface="Wingdings" panose="05000000000000000000" pitchFamily="2" charset="2"/>
              </a:rPr>
              <a:t>butonuna basılarak kategori oluşturma işlemi tamamlanmalıdır.</a:t>
            </a:r>
          </a:p>
        </p:txBody>
      </p:sp>
      <p:pic>
        <p:nvPicPr>
          <p:cNvPr id="2" name="Picture 1"/>
          <p:cNvPicPr>
            <a:picLocks noChangeAspect="1"/>
          </p:cNvPicPr>
          <p:nvPr/>
        </p:nvPicPr>
        <p:blipFill>
          <a:blip r:embed="rId2"/>
          <a:stretch>
            <a:fillRect/>
          </a:stretch>
        </p:blipFill>
        <p:spPr>
          <a:xfrm>
            <a:off x="179513" y="2708251"/>
            <a:ext cx="4056917" cy="2953522"/>
          </a:xfrm>
          <a:prstGeom prst="rect">
            <a:avLst/>
          </a:prstGeom>
          <a:noFill/>
        </p:spPr>
      </p:pic>
      <p:sp>
        <p:nvSpPr>
          <p:cNvPr id="3" name="Oval 2"/>
          <p:cNvSpPr/>
          <p:nvPr/>
        </p:nvSpPr>
        <p:spPr>
          <a:xfrm>
            <a:off x="197097" y="5363323"/>
            <a:ext cx="224933" cy="29845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pic>
        <p:nvPicPr>
          <p:cNvPr id="5" name="Picture 4"/>
          <p:cNvPicPr>
            <a:picLocks noChangeAspect="1"/>
          </p:cNvPicPr>
          <p:nvPr/>
        </p:nvPicPr>
        <p:blipFill>
          <a:blip r:embed="rId3"/>
          <a:stretch>
            <a:fillRect/>
          </a:stretch>
        </p:blipFill>
        <p:spPr>
          <a:xfrm>
            <a:off x="4288612" y="2708251"/>
            <a:ext cx="4603872" cy="2953522"/>
          </a:xfrm>
          <a:prstGeom prst="rect">
            <a:avLst/>
          </a:prstGeom>
        </p:spPr>
      </p:pic>
      <p:sp>
        <p:nvSpPr>
          <p:cNvPr id="11" name="Oval 10"/>
          <p:cNvSpPr/>
          <p:nvPr/>
        </p:nvSpPr>
        <p:spPr>
          <a:xfrm>
            <a:off x="4311063" y="5363323"/>
            <a:ext cx="436783" cy="29845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59027020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179513" y="52550"/>
            <a:ext cx="8712971" cy="523220"/>
          </a:xfrm>
          <a:prstGeom prst="rect">
            <a:avLst/>
          </a:prstGeom>
        </p:spPr>
        <p:txBody>
          <a:bodyPr wrap="square">
            <a:spAutoFit/>
          </a:bodyPr>
          <a:lstStyle/>
          <a:p>
            <a:r>
              <a:rPr lang="tr-TR" sz="2800" b="1" dirty="0">
                <a:solidFill>
                  <a:schemeClr val="tx2"/>
                </a:solidFill>
              </a:rPr>
              <a:t>Video İçeriklerini Ekleme</a:t>
            </a: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117</a:t>
            </a:fld>
            <a:endParaRPr lang="en-US"/>
          </a:p>
        </p:txBody>
      </p:sp>
      <p:sp>
        <p:nvSpPr>
          <p:cNvPr id="23"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sp>
        <p:nvSpPr>
          <p:cNvPr id="4" name="TextBox 3"/>
          <p:cNvSpPr txBox="1"/>
          <p:nvPr/>
        </p:nvSpPr>
        <p:spPr>
          <a:xfrm>
            <a:off x="179512" y="1230923"/>
            <a:ext cx="8712968" cy="1200329"/>
          </a:xfrm>
          <a:prstGeom prst="rect">
            <a:avLst/>
          </a:prstGeom>
          <a:noFill/>
        </p:spPr>
        <p:txBody>
          <a:bodyPr wrap="square" rtlCol="0">
            <a:spAutoFit/>
          </a:bodyPr>
          <a:lstStyle/>
          <a:p>
            <a:pPr algn="just"/>
            <a:r>
              <a:rPr lang="tr-TR" dirty="0">
                <a:sym typeface="Wingdings" panose="05000000000000000000" pitchFamily="2" charset="2"/>
              </a:rPr>
              <a:t>Yönetici paneli anasayfasından </a:t>
            </a:r>
            <a:r>
              <a:rPr lang="tr-TR" b="1" dirty="0">
                <a:sym typeface="Wingdings" panose="05000000000000000000" pitchFamily="2" charset="2"/>
              </a:rPr>
              <a:t>İçerik Yönetimi  Video İçerikleri </a:t>
            </a:r>
            <a:r>
              <a:rPr lang="tr-TR" dirty="0">
                <a:sym typeface="Wingdings" panose="05000000000000000000" pitchFamily="2" charset="2"/>
              </a:rPr>
              <a:t>sayfasına giriş yapılmalı ve sol altta bulunan içerik ekleme butonuna basılmalıdır. Çıkan sayfada gerekli bilgiler eksiksiz biçimde doldurulmalıdır. Bu işlemler sonrasında </a:t>
            </a:r>
            <a:r>
              <a:rPr lang="tr-TR" b="1" dirty="0">
                <a:sym typeface="Wingdings" panose="05000000000000000000" pitchFamily="2" charset="2"/>
              </a:rPr>
              <a:t>«Oluştur» </a:t>
            </a:r>
            <a:r>
              <a:rPr lang="tr-TR" dirty="0">
                <a:sym typeface="Wingdings" panose="05000000000000000000" pitchFamily="2" charset="2"/>
              </a:rPr>
              <a:t>butonuna basılarak içerik oluşturma işlemi tamamlanmalıdır.</a:t>
            </a:r>
          </a:p>
        </p:txBody>
      </p:sp>
      <p:pic>
        <p:nvPicPr>
          <p:cNvPr id="6" name="Picture 5"/>
          <p:cNvPicPr>
            <a:picLocks noChangeAspect="1"/>
          </p:cNvPicPr>
          <p:nvPr/>
        </p:nvPicPr>
        <p:blipFill>
          <a:blip r:embed="rId2"/>
          <a:stretch>
            <a:fillRect/>
          </a:stretch>
        </p:blipFill>
        <p:spPr>
          <a:xfrm>
            <a:off x="184346" y="2708251"/>
            <a:ext cx="4088587" cy="3549673"/>
          </a:xfrm>
          <a:prstGeom prst="rect">
            <a:avLst/>
          </a:prstGeom>
        </p:spPr>
      </p:pic>
      <p:sp>
        <p:nvSpPr>
          <p:cNvPr id="8" name="Oval 7"/>
          <p:cNvSpPr/>
          <p:nvPr/>
        </p:nvSpPr>
        <p:spPr>
          <a:xfrm>
            <a:off x="184346" y="5917223"/>
            <a:ext cx="220100" cy="340701"/>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pic>
        <p:nvPicPr>
          <p:cNvPr id="10" name="Picture 9"/>
          <p:cNvPicPr>
            <a:picLocks noChangeAspect="1"/>
          </p:cNvPicPr>
          <p:nvPr/>
        </p:nvPicPr>
        <p:blipFill>
          <a:blip r:embed="rId3"/>
          <a:stretch>
            <a:fillRect/>
          </a:stretch>
        </p:blipFill>
        <p:spPr>
          <a:xfrm>
            <a:off x="4300117" y="2708251"/>
            <a:ext cx="4592363" cy="3549673"/>
          </a:xfrm>
          <a:prstGeom prst="rect">
            <a:avLst/>
          </a:prstGeom>
        </p:spPr>
      </p:pic>
      <p:sp>
        <p:nvSpPr>
          <p:cNvPr id="12" name="Oval 11"/>
          <p:cNvSpPr/>
          <p:nvPr/>
        </p:nvSpPr>
        <p:spPr>
          <a:xfrm>
            <a:off x="4272933" y="5917223"/>
            <a:ext cx="483705" cy="340701"/>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53616349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179513" y="52550"/>
            <a:ext cx="8712971" cy="523220"/>
          </a:xfrm>
          <a:prstGeom prst="rect">
            <a:avLst/>
          </a:prstGeom>
        </p:spPr>
        <p:txBody>
          <a:bodyPr wrap="square">
            <a:spAutoFit/>
          </a:bodyPr>
          <a:lstStyle/>
          <a:p>
            <a:r>
              <a:rPr lang="tr-TR" sz="2800" b="1" dirty="0">
                <a:solidFill>
                  <a:schemeClr val="tx2"/>
                </a:solidFill>
              </a:rPr>
              <a:t>Müzik Kategorisi Oluşturma</a:t>
            </a: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118</a:t>
            </a:fld>
            <a:endParaRPr lang="en-US"/>
          </a:p>
        </p:txBody>
      </p:sp>
      <p:sp>
        <p:nvSpPr>
          <p:cNvPr id="23"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sp>
        <p:nvSpPr>
          <p:cNvPr id="4" name="TextBox 3"/>
          <p:cNvSpPr txBox="1"/>
          <p:nvPr/>
        </p:nvSpPr>
        <p:spPr>
          <a:xfrm>
            <a:off x="179512" y="1230923"/>
            <a:ext cx="8712968" cy="1477328"/>
          </a:xfrm>
          <a:prstGeom prst="rect">
            <a:avLst/>
          </a:prstGeom>
          <a:noFill/>
        </p:spPr>
        <p:txBody>
          <a:bodyPr wrap="square" rtlCol="0">
            <a:spAutoFit/>
          </a:bodyPr>
          <a:lstStyle/>
          <a:p>
            <a:pPr algn="just"/>
            <a:r>
              <a:rPr lang="tr-TR" dirty="0">
                <a:sym typeface="Wingdings" panose="05000000000000000000" pitchFamily="2" charset="2"/>
              </a:rPr>
              <a:t>Yönetici paneli anasayfasından </a:t>
            </a:r>
            <a:r>
              <a:rPr lang="tr-TR" b="1" dirty="0">
                <a:sym typeface="Wingdings" panose="05000000000000000000" pitchFamily="2" charset="2"/>
              </a:rPr>
              <a:t>İçerik Yönetimi  Müzik Kategorileri </a:t>
            </a:r>
            <a:r>
              <a:rPr lang="tr-TR" dirty="0">
                <a:sym typeface="Wingdings" panose="05000000000000000000" pitchFamily="2" charset="2"/>
              </a:rPr>
              <a:t>sayfasına giriş yapılmalı ve sol altta bulunan kategori ekleme butonuna basılmalıdır. Çıkan sayfada </a:t>
            </a:r>
            <a:r>
              <a:rPr lang="tr-TR" b="1" dirty="0">
                <a:sym typeface="Wingdings" panose="05000000000000000000" pitchFamily="2" charset="2"/>
              </a:rPr>
              <a:t>«İsim» </a:t>
            </a:r>
            <a:r>
              <a:rPr lang="tr-TR" dirty="0">
                <a:sym typeface="Wingdings" panose="05000000000000000000" pitchFamily="2" charset="2"/>
              </a:rPr>
              <a:t>bölümüne kategori ismi yazılmalı ve </a:t>
            </a:r>
            <a:r>
              <a:rPr lang="tr-TR" b="1" dirty="0">
                <a:sym typeface="Wingdings" panose="05000000000000000000" pitchFamily="2" charset="2"/>
              </a:rPr>
              <a:t>«Choose File» </a:t>
            </a:r>
            <a:r>
              <a:rPr lang="tr-TR" dirty="0">
                <a:sym typeface="Wingdings" panose="05000000000000000000" pitchFamily="2" charset="2"/>
              </a:rPr>
              <a:t>butonuna basılarak müşterinin belirleyeceği kategori fotoğrafı seçilmelidir. Bu işlemler sonrasında </a:t>
            </a:r>
            <a:r>
              <a:rPr lang="tr-TR" b="1" dirty="0">
                <a:sym typeface="Wingdings" panose="05000000000000000000" pitchFamily="2" charset="2"/>
              </a:rPr>
              <a:t>«Oluştur» </a:t>
            </a:r>
            <a:r>
              <a:rPr lang="tr-TR" dirty="0">
                <a:sym typeface="Wingdings" panose="05000000000000000000" pitchFamily="2" charset="2"/>
              </a:rPr>
              <a:t>butonuna basılarak kategori oluşturma işlemi tamamlanmalıdır.</a:t>
            </a:r>
          </a:p>
        </p:txBody>
      </p:sp>
      <p:pic>
        <p:nvPicPr>
          <p:cNvPr id="2" name="Picture 1"/>
          <p:cNvPicPr>
            <a:picLocks noChangeAspect="1"/>
          </p:cNvPicPr>
          <p:nvPr/>
        </p:nvPicPr>
        <p:blipFill>
          <a:blip r:embed="rId2"/>
          <a:stretch>
            <a:fillRect/>
          </a:stretch>
        </p:blipFill>
        <p:spPr>
          <a:xfrm>
            <a:off x="4369367" y="2708251"/>
            <a:ext cx="4523113" cy="3648099"/>
          </a:xfrm>
          <a:prstGeom prst="rect">
            <a:avLst/>
          </a:prstGeom>
        </p:spPr>
      </p:pic>
      <p:sp>
        <p:nvSpPr>
          <p:cNvPr id="3" name="Oval 2"/>
          <p:cNvSpPr/>
          <p:nvPr/>
        </p:nvSpPr>
        <p:spPr>
          <a:xfrm>
            <a:off x="4383104" y="6022730"/>
            <a:ext cx="400779" cy="333619"/>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pic>
        <p:nvPicPr>
          <p:cNvPr id="5" name="Picture 4"/>
          <p:cNvPicPr>
            <a:picLocks noChangeAspect="1"/>
          </p:cNvPicPr>
          <p:nvPr/>
        </p:nvPicPr>
        <p:blipFill>
          <a:blip r:embed="rId3"/>
          <a:stretch>
            <a:fillRect/>
          </a:stretch>
        </p:blipFill>
        <p:spPr>
          <a:xfrm>
            <a:off x="195262" y="2708251"/>
            <a:ext cx="4158355" cy="3648099"/>
          </a:xfrm>
          <a:prstGeom prst="rect">
            <a:avLst/>
          </a:prstGeom>
        </p:spPr>
      </p:pic>
      <p:sp>
        <p:nvSpPr>
          <p:cNvPr id="15" name="Oval 14"/>
          <p:cNvSpPr/>
          <p:nvPr/>
        </p:nvSpPr>
        <p:spPr>
          <a:xfrm>
            <a:off x="118077" y="6038484"/>
            <a:ext cx="400779" cy="333619"/>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406431787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179513" y="52550"/>
            <a:ext cx="8712971" cy="523220"/>
          </a:xfrm>
          <a:prstGeom prst="rect">
            <a:avLst/>
          </a:prstGeom>
        </p:spPr>
        <p:txBody>
          <a:bodyPr wrap="square">
            <a:spAutoFit/>
          </a:bodyPr>
          <a:lstStyle/>
          <a:p>
            <a:r>
              <a:rPr lang="tr-TR" sz="2800" b="1" dirty="0">
                <a:solidFill>
                  <a:schemeClr val="tx2"/>
                </a:solidFill>
              </a:rPr>
              <a:t>Müzik Albümü Oluşturma</a:t>
            </a: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119</a:t>
            </a:fld>
            <a:endParaRPr lang="en-US"/>
          </a:p>
        </p:txBody>
      </p:sp>
      <p:sp>
        <p:nvSpPr>
          <p:cNvPr id="23"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sp>
        <p:nvSpPr>
          <p:cNvPr id="4" name="TextBox 3"/>
          <p:cNvSpPr txBox="1"/>
          <p:nvPr/>
        </p:nvSpPr>
        <p:spPr>
          <a:xfrm>
            <a:off x="179512" y="1230923"/>
            <a:ext cx="8712968" cy="1200329"/>
          </a:xfrm>
          <a:prstGeom prst="rect">
            <a:avLst/>
          </a:prstGeom>
          <a:noFill/>
        </p:spPr>
        <p:txBody>
          <a:bodyPr wrap="square" rtlCol="0">
            <a:spAutoFit/>
          </a:bodyPr>
          <a:lstStyle/>
          <a:p>
            <a:pPr algn="just"/>
            <a:r>
              <a:rPr lang="tr-TR" dirty="0">
                <a:sym typeface="Wingdings" panose="05000000000000000000" pitchFamily="2" charset="2"/>
              </a:rPr>
              <a:t>Yönetici paneli anasayfasından </a:t>
            </a:r>
            <a:r>
              <a:rPr lang="tr-TR" b="1" dirty="0">
                <a:sym typeface="Wingdings" panose="05000000000000000000" pitchFamily="2" charset="2"/>
              </a:rPr>
              <a:t>İçerik Yönetimi  Müzik İçerikleri </a:t>
            </a:r>
            <a:r>
              <a:rPr lang="tr-TR" dirty="0">
                <a:sym typeface="Wingdings" panose="05000000000000000000" pitchFamily="2" charset="2"/>
              </a:rPr>
              <a:t>sayfasına giriş yapılmalı ve altta bulunan içerik ekleme butonuna basılmalıdır. Çıkan sayfada gerekli bilgiler eksiksiz biçimde doldurulmalıdır. Bu işlemler sonrasında </a:t>
            </a:r>
            <a:r>
              <a:rPr lang="tr-TR" b="1" dirty="0">
                <a:sym typeface="Wingdings" panose="05000000000000000000" pitchFamily="2" charset="2"/>
              </a:rPr>
              <a:t>«Oluştur» </a:t>
            </a:r>
            <a:r>
              <a:rPr lang="tr-TR" dirty="0">
                <a:sym typeface="Wingdings" panose="05000000000000000000" pitchFamily="2" charset="2"/>
              </a:rPr>
              <a:t>butonuna basılarak albüm oluşturma işlemi tamamlanmalıdır.</a:t>
            </a:r>
          </a:p>
        </p:txBody>
      </p:sp>
      <p:pic>
        <p:nvPicPr>
          <p:cNvPr id="6" name="Picture 5"/>
          <p:cNvPicPr>
            <a:picLocks noChangeAspect="1"/>
          </p:cNvPicPr>
          <p:nvPr/>
        </p:nvPicPr>
        <p:blipFill>
          <a:blip r:embed="rId2"/>
          <a:stretch>
            <a:fillRect/>
          </a:stretch>
        </p:blipFill>
        <p:spPr>
          <a:xfrm>
            <a:off x="4667047" y="2802881"/>
            <a:ext cx="4225433" cy="3553469"/>
          </a:xfrm>
          <a:prstGeom prst="rect">
            <a:avLst/>
          </a:prstGeom>
        </p:spPr>
      </p:pic>
      <p:pic>
        <p:nvPicPr>
          <p:cNvPr id="7" name="Picture 6"/>
          <p:cNvPicPr>
            <a:picLocks noChangeAspect="1"/>
          </p:cNvPicPr>
          <p:nvPr/>
        </p:nvPicPr>
        <p:blipFill>
          <a:blip r:embed="rId3"/>
          <a:stretch>
            <a:fillRect/>
          </a:stretch>
        </p:blipFill>
        <p:spPr>
          <a:xfrm>
            <a:off x="179512" y="2802881"/>
            <a:ext cx="4441982" cy="3553469"/>
          </a:xfrm>
          <a:prstGeom prst="rect">
            <a:avLst/>
          </a:prstGeom>
        </p:spPr>
      </p:pic>
      <p:sp>
        <p:nvSpPr>
          <p:cNvPr id="8" name="Oval 7"/>
          <p:cNvSpPr/>
          <p:nvPr/>
        </p:nvSpPr>
        <p:spPr>
          <a:xfrm>
            <a:off x="1239715" y="6072826"/>
            <a:ext cx="272562" cy="283524"/>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16" name="Oval 15"/>
          <p:cNvSpPr/>
          <p:nvPr/>
        </p:nvSpPr>
        <p:spPr>
          <a:xfrm>
            <a:off x="4674819" y="6072734"/>
            <a:ext cx="398344" cy="283524"/>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726020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ounded Rectangle 1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Rectangle 11"/>
          <p:cNvSpPr/>
          <p:nvPr/>
        </p:nvSpPr>
        <p:spPr>
          <a:xfrm>
            <a:off x="683568" y="3178073"/>
            <a:ext cx="184731" cy="464871"/>
          </a:xfrm>
          <a:prstGeom prst="rect">
            <a:avLst/>
          </a:prstGeom>
        </p:spPr>
        <p:txBody>
          <a:bodyPr wrap="none">
            <a:spAutoFit/>
          </a:bodyPr>
          <a:lstStyle/>
          <a:p>
            <a:pPr>
              <a:lnSpc>
                <a:spcPct val="150000"/>
              </a:lnSpc>
            </a:pPr>
            <a:endParaRPr lang="tr-TR" dirty="0"/>
          </a:p>
        </p:txBody>
      </p:sp>
      <p:sp>
        <p:nvSpPr>
          <p:cNvPr id="13" name="Rectangle 12"/>
          <p:cNvSpPr/>
          <p:nvPr/>
        </p:nvSpPr>
        <p:spPr>
          <a:xfrm>
            <a:off x="483330" y="52550"/>
            <a:ext cx="7487651" cy="584775"/>
          </a:xfrm>
          <a:prstGeom prst="rect">
            <a:avLst/>
          </a:prstGeom>
        </p:spPr>
        <p:txBody>
          <a:bodyPr wrap="square">
            <a:spAutoFit/>
          </a:bodyPr>
          <a:lstStyle/>
          <a:p>
            <a:r>
              <a:rPr lang="tr-TR" sz="3200" b="1" dirty="0">
                <a:solidFill>
                  <a:schemeClr val="tx2"/>
                </a:solidFill>
              </a:rPr>
              <a:t>Kanal Ekleme İşlemi</a:t>
            </a:r>
            <a:endParaRPr lang="en-US" sz="3200" b="1" dirty="0">
              <a:solidFill>
                <a:schemeClr val="tx2"/>
              </a:solidFill>
            </a:endParaRPr>
          </a:p>
        </p:txBody>
      </p:sp>
      <p:sp>
        <p:nvSpPr>
          <p:cNvPr id="14" name="Rounded Rectangle 13"/>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Rectangle 14"/>
          <p:cNvSpPr/>
          <p:nvPr/>
        </p:nvSpPr>
        <p:spPr>
          <a:xfrm>
            <a:off x="616820" y="1127974"/>
            <a:ext cx="8136904" cy="369332"/>
          </a:xfrm>
          <a:prstGeom prst="rect">
            <a:avLst/>
          </a:prstGeom>
        </p:spPr>
        <p:txBody>
          <a:bodyPr wrap="square">
            <a:spAutoFit/>
          </a:bodyPr>
          <a:lstStyle/>
          <a:p>
            <a:r>
              <a:rPr lang="tr-TR" dirty="0"/>
              <a:t>Eklenmiş kanal, kanal listesinde görülmelidir.</a:t>
            </a:r>
          </a:p>
        </p:txBody>
      </p:sp>
      <p:sp>
        <p:nvSpPr>
          <p:cNvPr id="16"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12</a:t>
            </a:fld>
            <a:endParaRPr lang="en-US"/>
          </a:p>
        </p:txBody>
      </p:sp>
      <p:sp>
        <p:nvSpPr>
          <p:cNvPr id="17"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pic>
        <p:nvPicPr>
          <p:cNvPr id="18" name="Picture 17"/>
          <p:cNvPicPr/>
          <p:nvPr/>
        </p:nvPicPr>
        <p:blipFill>
          <a:blip r:embed="rId2"/>
          <a:stretch>
            <a:fillRect/>
          </a:stretch>
        </p:blipFill>
        <p:spPr>
          <a:xfrm>
            <a:off x="868298" y="1520959"/>
            <a:ext cx="7406499" cy="2523503"/>
          </a:xfrm>
          <a:prstGeom prst="rect">
            <a:avLst/>
          </a:prstGeom>
        </p:spPr>
      </p:pic>
    </p:spTree>
    <p:extLst>
      <p:ext uri="{BB962C8B-B14F-4D97-AF65-F5344CB8AC3E}">
        <p14:creationId xmlns:p14="http://schemas.microsoft.com/office/powerpoint/2010/main" val="304097578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179513" y="52550"/>
            <a:ext cx="8712971" cy="523220"/>
          </a:xfrm>
          <a:prstGeom prst="rect">
            <a:avLst/>
          </a:prstGeom>
        </p:spPr>
        <p:txBody>
          <a:bodyPr wrap="square">
            <a:spAutoFit/>
          </a:bodyPr>
          <a:lstStyle/>
          <a:p>
            <a:r>
              <a:rPr lang="tr-TR" sz="2800" b="1" dirty="0">
                <a:solidFill>
                  <a:schemeClr val="tx2"/>
                </a:solidFill>
              </a:rPr>
              <a:t>Müzik İçeriklerini Ekleme</a:t>
            </a: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120</a:t>
            </a:fld>
            <a:endParaRPr lang="en-US"/>
          </a:p>
        </p:txBody>
      </p:sp>
      <p:sp>
        <p:nvSpPr>
          <p:cNvPr id="23"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sp>
        <p:nvSpPr>
          <p:cNvPr id="4" name="TextBox 3"/>
          <p:cNvSpPr txBox="1"/>
          <p:nvPr/>
        </p:nvSpPr>
        <p:spPr>
          <a:xfrm>
            <a:off x="179512" y="1230923"/>
            <a:ext cx="8712968" cy="923330"/>
          </a:xfrm>
          <a:prstGeom prst="rect">
            <a:avLst/>
          </a:prstGeom>
          <a:noFill/>
        </p:spPr>
        <p:txBody>
          <a:bodyPr wrap="square" rtlCol="0">
            <a:spAutoFit/>
          </a:bodyPr>
          <a:lstStyle/>
          <a:p>
            <a:pPr algn="just"/>
            <a:r>
              <a:rPr lang="tr-TR" dirty="0">
                <a:sym typeface="Wingdings" panose="05000000000000000000" pitchFamily="2" charset="2"/>
              </a:rPr>
              <a:t>Yönetici paneli anasayfasından </a:t>
            </a:r>
            <a:r>
              <a:rPr lang="tr-TR" b="1" dirty="0">
                <a:sym typeface="Wingdings" panose="05000000000000000000" pitchFamily="2" charset="2"/>
              </a:rPr>
              <a:t>İçerik Yönetimi  Müzik İçerikleri </a:t>
            </a:r>
            <a:r>
              <a:rPr lang="tr-TR" dirty="0">
                <a:sym typeface="Wingdings" panose="05000000000000000000" pitchFamily="2" charset="2"/>
              </a:rPr>
              <a:t>sayfasına giriş yapılmalı ve içeriklerde yer alan albümlerin sağ tarafındaki </a:t>
            </a:r>
            <a:r>
              <a:rPr lang="tr-TR" b="1" dirty="0">
                <a:sym typeface="Wingdings" panose="05000000000000000000" pitchFamily="2" charset="2"/>
              </a:rPr>
              <a:t>«i» </a:t>
            </a:r>
            <a:r>
              <a:rPr lang="tr-TR" dirty="0">
                <a:sym typeface="Wingdings" panose="05000000000000000000" pitchFamily="2" charset="2"/>
              </a:rPr>
              <a:t>butonuna basılmalıdır. Çıkan sayfada </a:t>
            </a:r>
            <a:r>
              <a:rPr lang="tr-TR" b="1" dirty="0">
                <a:sym typeface="Wingdings" panose="05000000000000000000" pitchFamily="2" charset="2"/>
              </a:rPr>
              <a:t>«Şarkı Oluştur» </a:t>
            </a:r>
            <a:r>
              <a:rPr lang="tr-TR" dirty="0">
                <a:sym typeface="Wingdings" panose="05000000000000000000" pitchFamily="2" charset="2"/>
              </a:rPr>
              <a:t>butonuna basılmalıdır.</a:t>
            </a:r>
          </a:p>
        </p:txBody>
      </p:sp>
      <p:pic>
        <p:nvPicPr>
          <p:cNvPr id="7" name="Picture 6"/>
          <p:cNvPicPr>
            <a:picLocks noChangeAspect="1"/>
          </p:cNvPicPr>
          <p:nvPr/>
        </p:nvPicPr>
        <p:blipFill>
          <a:blip r:embed="rId2"/>
          <a:stretch>
            <a:fillRect/>
          </a:stretch>
        </p:blipFill>
        <p:spPr>
          <a:xfrm>
            <a:off x="179512" y="2802881"/>
            <a:ext cx="4441982" cy="3553469"/>
          </a:xfrm>
          <a:prstGeom prst="rect">
            <a:avLst/>
          </a:prstGeom>
        </p:spPr>
      </p:pic>
      <p:sp>
        <p:nvSpPr>
          <p:cNvPr id="8" name="Oval 7"/>
          <p:cNvSpPr/>
          <p:nvPr/>
        </p:nvSpPr>
        <p:spPr>
          <a:xfrm>
            <a:off x="3824653" y="3912908"/>
            <a:ext cx="123093" cy="216331"/>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pic>
        <p:nvPicPr>
          <p:cNvPr id="2" name="Picture 1"/>
          <p:cNvPicPr>
            <a:picLocks noChangeAspect="1"/>
          </p:cNvPicPr>
          <p:nvPr/>
        </p:nvPicPr>
        <p:blipFill>
          <a:blip r:embed="rId3"/>
          <a:stretch>
            <a:fillRect/>
          </a:stretch>
        </p:blipFill>
        <p:spPr>
          <a:xfrm>
            <a:off x="4644240" y="2802881"/>
            <a:ext cx="4248244" cy="3553469"/>
          </a:xfrm>
          <a:prstGeom prst="rect">
            <a:avLst/>
          </a:prstGeom>
        </p:spPr>
      </p:pic>
      <p:sp>
        <p:nvSpPr>
          <p:cNvPr id="13" name="Oval 12"/>
          <p:cNvSpPr/>
          <p:nvPr/>
        </p:nvSpPr>
        <p:spPr>
          <a:xfrm>
            <a:off x="6201506" y="6017601"/>
            <a:ext cx="667187" cy="309531"/>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09900100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179513" y="52550"/>
            <a:ext cx="8712971" cy="523220"/>
          </a:xfrm>
          <a:prstGeom prst="rect">
            <a:avLst/>
          </a:prstGeom>
        </p:spPr>
        <p:txBody>
          <a:bodyPr wrap="square">
            <a:spAutoFit/>
          </a:bodyPr>
          <a:lstStyle/>
          <a:p>
            <a:r>
              <a:rPr lang="tr-TR" sz="2800" b="1" dirty="0">
                <a:solidFill>
                  <a:schemeClr val="tx2"/>
                </a:solidFill>
              </a:rPr>
              <a:t>Müzik İçeriklerini Ekleme</a:t>
            </a: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121</a:t>
            </a:fld>
            <a:endParaRPr lang="en-US"/>
          </a:p>
        </p:txBody>
      </p:sp>
      <p:sp>
        <p:nvSpPr>
          <p:cNvPr id="23"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sp>
        <p:nvSpPr>
          <p:cNvPr id="4" name="TextBox 3"/>
          <p:cNvSpPr txBox="1"/>
          <p:nvPr/>
        </p:nvSpPr>
        <p:spPr>
          <a:xfrm>
            <a:off x="179512" y="1230923"/>
            <a:ext cx="8712968" cy="369332"/>
          </a:xfrm>
          <a:prstGeom prst="rect">
            <a:avLst/>
          </a:prstGeom>
          <a:noFill/>
        </p:spPr>
        <p:txBody>
          <a:bodyPr wrap="square" rtlCol="0">
            <a:spAutoFit/>
          </a:bodyPr>
          <a:lstStyle/>
          <a:p>
            <a:pPr algn="just"/>
            <a:r>
              <a:rPr lang="tr-TR" dirty="0">
                <a:sym typeface="Wingdings" panose="05000000000000000000" pitchFamily="2" charset="2"/>
              </a:rPr>
              <a:t> Çıkan sayfada bilgiler eksiksiz biçimde doldurulmalı ve </a:t>
            </a:r>
            <a:r>
              <a:rPr lang="tr-TR" b="1" dirty="0">
                <a:sym typeface="Wingdings" panose="05000000000000000000" pitchFamily="2" charset="2"/>
              </a:rPr>
              <a:t>«Oluştur» </a:t>
            </a:r>
            <a:r>
              <a:rPr lang="tr-TR" dirty="0">
                <a:sym typeface="Wingdings" panose="05000000000000000000" pitchFamily="2" charset="2"/>
              </a:rPr>
              <a:t>butonuna basılmalıdır.</a:t>
            </a:r>
          </a:p>
        </p:txBody>
      </p:sp>
      <p:pic>
        <p:nvPicPr>
          <p:cNvPr id="3" name="Picture 2"/>
          <p:cNvPicPr>
            <a:picLocks noChangeAspect="1"/>
          </p:cNvPicPr>
          <p:nvPr/>
        </p:nvPicPr>
        <p:blipFill>
          <a:blip r:embed="rId2"/>
          <a:stretch>
            <a:fillRect/>
          </a:stretch>
        </p:blipFill>
        <p:spPr>
          <a:xfrm>
            <a:off x="1094357" y="1751559"/>
            <a:ext cx="6883277" cy="4453487"/>
          </a:xfrm>
          <a:prstGeom prst="rect">
            <a:avLst/>
          </a:prstGeom>
        </p:spPr>
      </p:pic>
      <p:sp>
        <p:nvSpPr>
          <p:cNvPr id="5" name="Oval 4"/>
          <p:cNvSpPr/>
          <p:nvPr/>
        </p:nvSpPr>
        <p:spPr>
          <a:xfrm>
            <a:off x="1094357" y="5838093"/>
            <a:ext cx="699274" cy="358161"/>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02575798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179513" y="52550"/>
            <a:ext cx="8712971" cy="523220"/>
          </a:xfrm>
          <a:prstGeom prst="rect">
            <a:avLst/>
          </a:prstGeom>
        </p:spPr>
        <p:txBody>
          <a:bodyPr wrap="square">
            <a:spAutoFit/>
          </a:bodyPr>
          <a:lstStyle/>
          <a:p>
            <a:r>
              <a:rPr lang="tr-TR" sz="2800" b="1" dirty="0">
                <a:solidFill>
                  <a:schemeClr val="tx2"/>
                </a:solidFill>
              </a:rPr>
              <a:t>Radyo Seçenekleri</a:t>
            </a: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122</a:t>
            </a:fld>
            <a:endParaRPr lang="en-US"/>
          </a:p>
        </p:txBody>
      </p:sp>
      <p:sp>
        <p:nvSpPr>
          <p:cNvPr id="23"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sp>
        <p:nvSpPr>
          <p:cNvPr id="4" name="TextBox 3"/>
          <p:cNvSpPr txBox="1"/>
          <p:nvPr/>
        </p:nvSpPr>
        <p:spPr>
          <a:xfrm>
            <a:off x="179512" y="1230923"/>
            <a:ext cx="8712968" cy="1754326"/>
          </a:xfrm>
          <a:prstGeom prst="rect">
            <a:avLst/>
          </a:prstGeom>
          <a:noFill/>
        </p:spPr>
        <p:txBody>
          <a:bodyPr wrap="square" rtlCol="0">
            <a:spAutoFit/>
          </a:bodyPr>
          <a:lstStyle/>
          <a:p>
            <a:pPr algn="just"/>
            <a:r>
              <a:rPr lang="tr-TR" dirty="0">
                <a:sym typeface="Wingdings" panose="05000000000000000000" pitchFamily="2" charset="2"/>
              </a:rPr>
              <a:t>HotelTV uygulamasında bulunan Radyo butonuyla müşteriler radyo kategorisi seçip bu kategorideki radyoları dinleyebilmektedir. Radyo yayınları Anevia veya Wisi’de bir TV kanalı gibi eklenmeli ve bir multicast IP’ye sahip olmalıdır. </a:t>
            </a:r>
            <a:r>
              <a:rPr lang="tr-TR" dirty="0"/>
              <a:t>Radyolar, uygulamaya yönetici panelinden </a:t>
            </a:r>
            <a:r>
              <a:rPr lang="tr-TR" b="1" dirty="0"/>
              <a:t>İçerik Yönetimi </a:t>
            </a:r>
            <a:r>
              <a:rPr lang="tr-TR" b="1" dirty="0">
                <a:sym typeface="Wingdings" panose="05000000000000000000" pitchFamily="2" charset="2"/>
              </a:rPr>
              <a:t> Radyo İçerikleri </a:t>
            </a:r>
            <a:r>
              <a:rPr lang="tr-TR" dirty="0">
                <a:sym typeface="Wingdings" panose="05000000000000000000" pitchFamily="2" charset="2"/>
              </a:rPr>
              <a:t>ve </a:t>
            </a:r>
            <a:r>
              <a:rPr lang="tr-TR" b="1" dirty="0">
                <a:sym typeface="Wingdings" panose="05000000000000000000" pitchFamily="2" charset="2"/>
              </a:rPr>
              <a:t>Radyo Kategorileri </a:t>
            </a:r>
            <a:r>
              <a:rPr lang="tr-TR" dirty="0">
                <a:sym typeface="Wingdings" panose="05000000000000000000" pitchFamily="2" charset="2"/>
              </a:rPr>
              <a:t>menüleri kullanılarak eklenmelidir.</a:t>
            </a:r>
          </a:p>
          <a:p>
            <a:pPr algn="just"/>
            <a:endParaRPr lang="tr-TR" dirty="0">
              <a:sym typeface="Wingdings" panose="05000000000000000000" pitchFamily="2" charset="2"/>
            </a:endParaRPr>
          </a:p>
        </p:txBody>
      </p:sp>
    </p:spTree>
    <p:extLst>
      <p:ext uri="{BB962C8B-B14F-4D97-AF65-F5344CB8AC3E}">
        <p14:creationId xmlns:p14="http://schemas.microsoft.com/office/powerpoint/2010/main" val="308678695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179513" y="52550"/>
            <a:ext cx="8712971" cy="523220"/>
          </a:xfrm>
          <a:prstGeom prst="rect">
            <a:avLst/>
          </a:prstGeom>
        </p:spPr>
        <p:txBody>
          <a:bodyPr wrap="square">
            <a:spAutoFit/>
          </a:bodyPr>
          <a:lstStyle/>
          <a:p>
            <a:r>
              <a:rPr lang="tr-TR" sz="2800" b="1" dirty="0">
                <a:solidFill>
                  <a:schemeClr val="tx2"/>
                </a:solidFill>
              </a:rPr>
              <a:t>Radyo Kategorileri</a:t>
            </a: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123</a:t>
            </a:fld>
            <a:endParaRPr lang="en-US"/>
          </a:p>
        </p:txBody>
      </p:sp>
      <p:sp>
        <p:nvSpPr>
          <p:cNvPr id="23"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sp>
        <p:nvSpPr>
          <p:cNvPr id="4" name="TextBox 3"/>
          <p:cNvSpPr txBox="1"/>
          <p:nvPr/>
        </p:nvSpPr>
        <p:spPr>
          <a:xfrm>
            <a:off x="179512" y="1230923"/>
            <a:ext cx="8712968" cy="1754326"/>
          </a:xfrm>
          <a:prstGeom prst="rect">
            <a:avLst/>
          </a:prstGeom>
          <a:noFill/>
        </p:spPr>
        <p:txBody>
          <a:bodyPr wrap="square" rtlCol="0">
            <a:spAutoFit/>
          </a:bodyPr>
          <a:lstStyle/>
          <a:p>
            <a:pPr algn="just"/>
            <a:r>
              <a:rPr lang="tr-TR" dirty="0">
                <a:sym typeface="Wingdings" panose="05000000000000000000" pitchFamily="2" charset="2"/>
              </a:rPr>
              <a:t>Yönetici paneli anasayfasından </a:t>
            </a:r>
            <a:r>
              <a:rPr lang="tr-TR" b="1" dirty="0">
                <a:sym typeface="Wingdings" panose="05000000000000000000" pitchFamily="2" charset="2"/>
              </a:rPr>
              <a:t>İçerik Yönetimi  Radyo Kategorileri </a:t>
            </a:r>
            <a:r>
              <a:rPr lang="tr-TR" dirty="0">
                <a:sym typeface="Wingdings" panose="05000000000000000000" pitchFamily="2" charset="2"/>
              </a:rPr>
              <a:t>sayfasına giriş yapılmalı ve sol altta bulunan kategori ekleme butonuna basılmalıdır. Çıkan sayfada </a:t>
            </a:r>
            <a:r>
              <a:rPr lang="tr-TR" b="1" dirty="0">
                <a:sym typeface="Wingdings" panose="05000000000000000000" pitchFamily="2" charset="2"/>
              </a:rPr>
              <a:t>«İsim» </a:t>
            </a:r>
            <a:r>
              <a:rPr lang="tr-TR" dirty="0">
                <a:sym typeface="Wingdings" panose="05000000000000000000" pitchFamily="2" charset="2"/>
              </a:rPr>
              <a:t>bölümüne kategori ismi yazılmalı ve </a:t>
            </a:r>
            <a:r>
              <a:rPr lang="tr-TR" b="1" dirty="0">
                <a:sym typeface="Wingdings" panose="05000000000000000000" pitchFamily="2" charset="2"/>
              </a:rPr>
              <a:t>«Choose File» </a:t>
            </a:r>
            <a:r>
              <a:rPr lang="tr-TR" dirty="0">
                <a:sym typeface="Wingdings" panose="05000000000000000000" pitchFamily="2" charset="2"/>
              </a:rPr>
              <a:t>butonuna basılarak müşterinin belirleyeceği kategori fotoğrafı seçilmelidir. Açıklama bölümüne bir açıklama yazılmalıdır. Bu işlemler sonrasında </a:t>
            </a:r>
            <a:r>
              <a:rPr lang="tr-TR" b="1" dirty="0">
                <a:sym typeface="Wingdings" panose="05000000000000000000" pitchFamily="2" charset="2"/>
              </a:rPr>
              <a:t>«Oluştur» </a:t>
            </a:r>
            <a:r>
              <a:rPr lang="tr-TR" dirty="0">
                <a:sym typeface="Wingdings" panose="05000000000000000000" pitchFamily="2" charset="2"/>
              </a:rPr>
              <a:t>butonuna basılarak kategori oluşturma işlemi tamamlanmalıdır.</a:t>
            </a:r>
          </a:p>
        </p:txBody>
      </p:sp>
      <p:pic>
        <p:nvPicPr>
          <p:cNvPr id="2" name="Picture 1"/>
          <p:cNvPicPr>
            <a:picLocks noChangeAspect="1"/>
          </p:cNvPicPr>
          <p:nvPr/>
        </p:nvPicPr>
        <p:blipFill>
          <a:blip r:embed="rId2"/>
          <a:stretch>
            <a:fillRect/>
          </a:stretch>
        </p:blipFill>
        <p:spPr>
          <a:xfrm>
            <a:off x="179513" y="2985249"/>
            <a:ext cx="4067172" cy="3153941"/>
          </a:xfrm>
          <a:prstGeom prst="rect">
            <a:avLst/>
          </a:prstGeom>
        </p:spPr>
      </p:pic>
      <p:pic>
        <p:nvPicPr>
          <p:cNvPr id="3" name="Picture 2"/>
          <p:cNvPicPr>
            <a:picLocks noChangeAspect="1"/>
          </p:cNvPicPr>
          <p:nvPr/>
        </p:nvPicPr>
        <p:blipFill>
          <a:blip r:embed="rId3"/>
          <a:stretch>
            <a:fillRect/>
          </a:stretch>
        </p:blipFill>
        <p:spPr>
          <a:xfrm>
            <a:off x="4345733" y="2985249"/>
            <a:ext cx="4546751" cy="3167603"/>
          </a:xfrm>
          <a:prstGeom prst="rect">
            <a:avLst/>
          </a:prstGeom>
        </p:spPr>
      </p:pic>
      <p:sp>
        <p:nvSpPr>
          <p:cNvPr id="5" name="Oval 4"/>
          <p:cNvSpPr/>
          <p:nvPr/>
        </p:nvSpPr>
        <p:spPr>
          <a:xfrm>
            <a:off x="179513" y="5811715"/>
            <a:ext cx="233725" cy="32747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6" name="Oval 5"/>
          <p:cNvSpPr/>
          <p:nvPr/>
        </p:nvSpPr>
        <p:spPr>
          <a:xfrm>
            <a:off x="4363317" y="5890847"/>
            <a:ext cx="410905" cy="230759"/>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64337348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179513" y="52550"/>
            <a:ext cx="8712971" cy="523220"/>
          </a:xfrm>
          <a:prstGeom prst="rect">
            <a:avLst/>
          </a:prstGeom>
        </p:spPr>
        <p:txBody>
          <a:bodyPr wrap="square">
            <a:spAutoFit/>
          </a:bodyPr>
          <a:lstStyle/>
          <a:p>
            <a:r>
              <a:rPr lang="tr-TR" sz="2800" b="1" dirty="0">
                <a:solidFill>
                  <a:schemeClr val="tx2"/>
                </a:solidFill>
              </a:rPr>
              <a:t>Radyo Ekleme</a:t>
            </a: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124</a:t>
            </a:fld>
            <a:endParaRPr lang="en-US"/>
          </a:p>
        </p:txBody>
      </p:sp>
      <p:sp>
        <p:nvSpPr>
          <p:cNvPr id="23"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sp>
        <p:nvSpPr>
          <p:cNvPr id="4" name="TextBox 3"/>
          <p:cNvSpPr txBox="1"/>
          <p:nvPr/>
        </p:nvSpPr>
        <p:spPr>
          <a:xfrm>
            <a:off x="179512" y="1230923"/>
            <a:ext cx="8712968" cy="1200329"/>
          </a:xfrm>
          <a:prstGeom prst="rect">
            <a:avLst/>
          </a:prstGeom>
          <a:noFill/>
        </p:spPr>
        <p:txBody>
          <a:bodyPr wrap="square" rtlCol="0">
            <a:spAutoFit/>
          </a:bodyPr>
          <a:lstStyle/>
          <a:p>
            <a:pPr algn="just"/>
            <a:r>
              <a:rPr lang="tr-TR" dirty="0">
                <a:sym typeface="Wingdings" panose="05000000000000000000" pitchFamily="2" charset="2"/>
              </a:rPr>
              <a:t>Yönetici paneli anasayfasından </a:t>
            </a:r>
            <a:r>
              <a:rPr lang="tr-TR" b="1" dirty="0">
                <a:sym typeface="Wingdings" panose="05000000000000000000" pitchFamily="2" charset="2"/>
              </a:rPr>
              <a:t>İçerik Yönetimi  Radyo </a:t>
            </a:r>
            <a:r>
              <a:rPr lang="tr-TR" dirty="0">
                <a:sym typeface="Wingdings" panose="05000000000000000000" pitchFamily="2" charset="2"/>
              </a:rPr>
              <a:t>sayfasına giriş yapılmalı ve sol altta bulunan radyo ekleme butonuna basılmalıdır. Çıkan sayfada gerekli bilgiler eksiksiz biçimde doldurulmalıdır. Bu işlemler sonrasında </a:t>
            </a:r>
            <a:r>
              <a:rPr lang="tr-TR" b="1" dirty="0">
                <a:sym typeface="Wingdings" panose="05000000000000000000" pitchFamily="2" charset="2"/>
              </a:rPr>
              <a:t>«Oluştur» </a:t>
            </a:r>
            <a:r>
              <a:rPr lang="tr-TR" dirty="0">
                <a:sym typeface="Wingdings" panose="05000000000000000000" pitchFamily="2" charset="2"/>
              </a:rPr>
              <a:t>butonuna basılarak radyo oluşturma işlemi tamamlanmalıdır.</a:t>
            </a:r>
          </a:p>
        </p:txBody>
      </p:sp>
      <p:pic>
        <p:nvPicPr>
          <p:cNvPr id="2" name="Picture 1"/>
          <p:cNvPicPr>
            <a:picLocks noChangeAspect="1"/>
          </p:cNvPicPr>
          <p:nvPr/>
        </p:nvPicPr>
        <p:blipFill>
          <a:blip r:embed="rId2"/>
          <a:stretch>
            <a:fillRect/>
          </a:stretch>
        </p:blipFill>
        <p:spPr>
          <a:xfrm>
            <a:off x="179512" y="2431252"/>
            <a:ext cx="4286980" cy="3925098"/>
          </a:xfrm>
          <a:prstGeom prst="rect">
            <a:avLst/>
          </a:prstGeom>
        </p:spPr>
      </p:pic>
      <p:pic>
        <p:nvPicPr>
          <p:cNvPr id="3" name="Picture 2"/>
          <p:cNvPicPr>
            <a:picLocks noChangeAspect="1"/>
          </p:cNvPicPr>
          <p:nvPr/>
        </p:nvPicPr>
        <p:blipFill>
          <a:blip r:embed="rId3"/>
          <a:stretch>
            <a:fillRect/>
          </a:stretch>
        </p:blipFill>
        <p:spPr>
          <a:xfrm>
            <a:off x="4466492" y="2431253"/>
            <a:ext cx="4425988" cy="3925098"/>
          </a:xfrm>
          <a:prstGeom prst="rect">
            <a:avLst/>
          </a:prstGeom>
        </p:spPr>
      </p:pic>
      <p:sp>
        <p:nvSpPr>
          <p:cNvPr id="5" name="Oval 4"/>
          <p:cNvSpPr/>
          <p:nvPr/>
        </p:nvSpPr>
        <p:spPr>
          <a:xfrm>
            <a:off x="179513" y="5952392"/>
            <a:ext cx="242518" cy="403959"/>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10" name="Oval 9"/>
          <p:cNvSpPr/>
          <p:nvPr/>
        </p:nvSpPr>
        <p:spPr>
          <a:xfrm>
            <a:off x="4466492" y="6031523"/>
            <a:ext cx="422031" cy="25497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83222488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p:cNvSpPr/>
          <p:nvPr/>
        </p:nvSpPr>
        <p:spPr>
          <a:xfrm>
            <a:off x="4479637" y="3059668"/>
            <a:ext cx="184731" cy="369332"/>
          </a:xfrm>
          <a:prstGeom prst="rect">
            <a:avLst/>
          </a:prstGeom>
        </p:spPr>
        <p:txBody>
          <a:bodyPr wrap="none">
            <a:spAutoFit/>
          </a:bodyPr>
          <a:lstStyle/>
          <a:p>
            <a:pPr algn="ctr"/>
            <a:endParaRPr lang="tr-TR" b="1" dirty="0">
              <a:solidFill>
                <a:schemeClr val="accent1"/>
              </a:solidFill>
            </a:endParaRPr>
          </a:p>
        </p:txBody>
      </p:sp>
      <p:sp>
        <p:nvSpPr>
          <p:cNvPr id="3" name="Slide Number Placeholder 2"/>
          <p:cNvSpPr>
            <a:spLocks noGrp="1"/>
          </p:cNvSpPr>
          <p:nvPr>
            <p:ph type="sldNum" sz="quarter" idx="12"/>
          </p:nvPr>
        </p:nvSpPr>
        <p:spPr/>
        <p:txBody>
          <a:bodyPr/>
          <a:lstStyle/>
          <a:p>
            <a:fld id="{221F8894-E99A-C24B-9F27-2643E2117A13}" type="slidenum">
              <a:rPr lang="en-US" smtClean="0"/>
              <a:t>125</a:t>
            </a:fld>
            <a:endParaRPr lang="en-US"/>
          </a:p>
        </p:txBody>
      </p:sp>
      <p:sp>
        <p:nvSpPr>
          <p:cNvPr id="4" name="Footer Placeholder 3"/>
          <p:cNvSpPr>
            <a:spLocks noGrp="1"/>
          </p:cNvSpPr>
          <p:nvPr>
            <p:ph type="ftr" sz="quarter" idx="11"/>
          </p:nvPr>
        </p:nvSpPr>
        <p:spPr/>
        <p:txBody>
          <a:bodyPr/>
          <a:lstStyle/>
          <a:p>
            <a:r>
              <a:rPr lang="en-US"/>
              <a:t>A0.3</a:t>
            </a:r>
            <a:endParaRPr lang="en-US" dirty="0"/>
          </a:p>
        </p:txBody>
      </p:sp>
      <p:sp>
        <p:nvSpPr>
          <p:cNvPr id="5" name="TextBox 4"/>
          <p:cNvSpPr txBox="1"/>
          <p:nvPr/>
        </p:nvSpPr>
        <p:spPr>
          <a:xfrm>
            <a:off x="782515" y="1371600"/>
            <a:ext cx="7666893" cy="1754326"/>
          </a:xfrm>
          <a:prstGeom prst="rect">
            <a:avLst/>
          </a:prstGeom>
          <a:noFill/>
        </p:spPr>
        <p:txBody>
          <a:bodyPr wrap="square" rtlCol="0">
            <a:spAutoFit/>
          </a:bodyPr>
          <a:lstStyle/>
          <a:p>
            <a:pPr algn="ctr"/>
            <a:r>
              <a:rPr lang="tr-TR" sz="6000" dirty="0"/>
              <a:t>Bölüm 11</a:t>
            </a:r>
          </a:p>
          <a:p>
            <a:pPr algn="ctr"/>
            <a:r>
              <a:rPr lang="tr-TR" sz="4800" dirty="0"/>
              <a:t>Bootcaster Servisi</a:t>
            </a:r>
          </a:p>
        </p:txBody>
      </p:sp>
    </p:spTree>
    <p:extLst>
      <p:ext uri="{BB962C8B-B14F-4D97-AF65-F5344CB8AC3E}">
        <p14:creationId xmlns:p14="http://schemas.microsoft.com/office/powerpoint/2010/main" val="7002982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p:cNvSpPr/>
          <p:nvPr/>
        </p:nvSpPr>
        <p:spPr>
          <a:xfrm>
            <a:off x="4479637" y="3059668"/>
            <a:ext cx="184731" cy="369332"/>
          </a:xfrm>
          <a:prstGeom prst="rect">
            <a:avLst/>
          </a:prstGeom>
        </p:spPr>
        <p:txBody>
          <a:bodyPr wrap="none">
            <a:spAutoFit/>
          </a:bodyPr>
          <a:lstStyle/>
          <a:p>
            <a:pPr algn="ctr"/>
            <a:endParaRPr lang="tr-TR" b="1" dirty="0">
              <a:solidFill>
                <a:schemeClr val="accent1"/>
              </a:solidFill>
            </a:endParaRPr>
          </a:p>
        </p:txBody>
      </p:sp>
      <p:sp>
        <p:nvSpPr>
          <p:cNvPr id="15" name="Rectangle 14"/>
          <p:cNvSpPr/>
          <p:nvPr/>
        </p:nvSpPr>
        <p:spPr>
          <a:xfrm>
            <a:off x="356881" y="307532"/>
            <a:ext cx="8136904" cy="1200329"/>
          </a:xfrm>
          <a:prstGeom prst="rect">
            <a:avLst/>
          </a:prstGeom>
          <a:noFill/>
        </p:spPr>
        <p:txBody>
          <a:bodyPr wrap="square">
            <a:spAutoFit/>
          </a:bodyPr>
          <a:lstStyle/>
          <a:p>
            <a:pPr algn="just"/>
            <a:endParaRPr lang="tr-TR" b="1" dirty="0"/>
          </a:p>
          <a:p>
            <a:pPr algn="just"/>
            <a:r>
              <a:rPr lang="tr-TR" b="1" dirty="0"/>
              <a:t>Bootcaster Servisi</a:t>
            </a:r>
          </a:p>
          <a:p>
            <a:pPr algn="just"/>
            <a:endParaRPr lang="tr-TR" b="1" dirty="0"/>
          </a:p>
          <a:p>
            <a:pPr marL="800100" lvl="1" indent="-342900" algn="just">
              <a:buFont typeface="+mj-lt"/>
              <a:buAutoNum type="arabicPeriod"/>
            </a:pPr>
            <a:endParaRPr lang="tr-TR" dirty="0"/>
          </a:p>
        </p:txBody>
      </p:sp>
      <p:sp>
        <p:nvSpPr>
          <p:cNvPr id="3" name="Slide Number Placeholder 2"/>
          <p:cNvSpPr>
            <a:spLocks noGrp="1"/>
          </p:cNvSpPr>
          <p:nvPr>
            <p:ph type="sldNum" sz="quarter" idx="12"/>
          </p:nvPr>
        </p:nvSpPr>
        <p:spPr/>
        <p:txBody>
          <a:bodyPr/>
          <a:lstStyle/>
          <a:p>
            <a:fld id="{221F8894-E99A-C24B-9F27-2643E2117A13}" type="slidenum">
              <a:rPr lang="en-US" smtClean="0"/>
              <a:t>126</a:t>
            </a:fld>
            <a:endParaRPr lang="en-US"/>
          </a:p>
        </p:txBody>
      </p:sp>
      <p:sp>
        <p:nvSpPr>
          <p:cNvPr id="4" name="Footer Placeholder 3"/>
          <p:cNvSpPr>
            <a:spLocks noGrp="1"/>
          </p:cNvSpPr>
          <p:nvPr>
            <p:ph type="ftr" sz="quarter" idx="11"/>
          </p:nvPr>
        </p:nvSpPr>
        <p:spPr/>
        <p:txBody>
          <a:bodyPr/>
          <a:lstStyle/>
          <a:p>
            <a:r>
              <a:rPr lang="en-US"/>
              <a:t>A0.3</a:t>
            </a:r>
            <a:endParaRPr lang="en-US" dirty="0"/>
          </a:p>
        </p:txBody>
      </p:sp>
      <p:sp>
        <p:nvSpPr>
          <p:cNvPr id="2" name="TextBox 1"/>
          <p:cNvSpPr txBox="1"/>
          <p:nvPr/>
        </p:nvSpPr>
        <p:spPr>
          <a:xfrm>
            <a:off x="356881" y="1507860"/>
            <a:ext cx="8136903" cy="369332"/>
          </a:xfrm>
          <a:prstGeom prst="rect">
            <a:avLst/>
          </a:prstGeom>
          <a:noFill/>
        </p:spPr>
        <p:txBody>
          <a:bodyPr wrap="square" rtlCol="0">
            <a:spAutoFit/>
          </a:bodyPr>
          <a:lstStyle/>
          <a:p>
            <a:pPr marL="342900" indent="-342900">
              <a:buFont typeface="+mj-lt"/>
              <a:buAutoNum type="arabicPeriod"/>
            </a:pPr>
            <a:r>
              <a:rPr lang="tr-TR" dirty="0"/>
              <a:t>Servis Kullanımı</a:t>
            </a:r>
          </a:p>
        </p:txBody>
      </p:sp>
    </p:spTree>
    <p:extLst>
      <p:ext uri="{BB962C8B-B14F-4D97-AF65-F5344CB8AC3E}">
        <p14:creationId xmlns:p14="http://schemas.microsoft.com/office/powerpoint/2010/main" val="234194399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179513" y="52550"/>
            <a:ext cx="8712971" cy="523220"/>
          </a:xfrm>
          <a:prstGeom prst="rect">
            <a:avLst/>
          </a:prstGeom>
        </p:spPr>
        <p:txBody>
          <a:bodyPr wrap="square">
            <a:spAutoFit/>
          </a:bodyPr>
          <a:lstStyle/>
          <a:p>
            <a:r>
              <a:rPr lang="tr-TR" sz="2800" b="1" dirty="0">
                <a:solidFill>
                  <a:schemeClr val="tx2"/>
                </a:solidFill>
              </a:rPr>
              <a:t>Servis Kullanımı</a:t>
            </a: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127</a:t>
            </a:fld>
            <a:endParaRPr lang="en-US"/>
          </a:p>
        </p:txBody>
      </p:sp>
      <p:sp>
        <p:nvSpPr>
          <p:cNvPr id="23"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sp>
        <p:nvSpPr>
          <p:cNvPr id="4" name="TextBox 3"/>
          <p:cNvSpPr txBox="1"/>
          <p:nvPr/>
        </p:nvSpPr>
        <p:spPr>
          <a:xfrm>
            <a:off x="179512" y="1230923"/>
            <a:ext cx="8712968" cy="1754326"/>
          </a:xfrm>
          <a:prstGeom prst="rect">
            <a:avLst/>
          </a:prstGeom>
          <a:noFill/>
        </p:spPr>
        <p:txBody>
          <a:bodyPr wrap="square" rtlCol="0">
            <a:spAutoFit/>
          </a:bodyPr>
          <a:lstStyle/>
          <a:p>
            <a:pPr algn="just"/>
            <a:r>
              <a:rPr lang="tr-TR" dirty="0">
                <a:sym typeface="Wingdings" panose="05000000000000000000" pitchFamily="2" charset="2"/>
              </a:rPr>
              <a:t>HotelTV kullanan müşterilerimiz, TV’lere bazı ayarları Bootcaster servisi kullanarak göndermektedir. TV’ye gönderilen bu ayarlar starturl.txt, kanal listesi linki, saat dilimi, ftp bilgileri olabilmektedir. Bu servis kullanıldığında networke bağlı tüm TV’ler yeniden başlatılmasından sonra aynı ayarlara sahip olmaktadır. Bu sebeple, Hilton İzmir, Rixos Sungate gibi bazı otellerde bu servis kullanılmamalıdır. Çalışan örnek bir bootcaster servisi aşağıdaki görselde görülebilir.</a:t>
            </a:r>
          </a:p>
        </p:txBody>
      </p:sp>
      <p:pic>
        <p:nvPicPr>
          <p:cNvPr id="6" name="Picture 5"/>
          <p:cNvPicPr>
            <a:picLocks noChangeAspect="1"/>
          </p:cNvPicPr>
          <p:nvPr/>
        </p:nvPicPr>
        <p:blipFill>
          <a:blip r:embed="rId2"/>
          <a:stretch>
            <a:fillRect/>
          </a:stretch>
        </p:blipFill>
        <p:spPr>
          <a:xfrm>
            <a:off x="1295847" y="2985249"/>
            <a:ext cx="6480298" cy="3140126"/>
          </a:xfrm>
          <a:prstGeom prst="rect">
            <a:avLst/>
          </a:prstGeom>
        </p:spPr>
      </p:pic>
    </p:spTree>
    <p:extLst>
      <p:ext uri="{BB962C8B-B14F-4D97-AF65-F5344CB8AC3E}">
        <p14:creationId xmlns:p14="http://schemas.microsoft.com/office/powerpoint/2010/main" val="199768783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179513" y="52550"/>
            <a:ext cx="8712971" cy="523220"/>
          </a:xfrm>
          <a:prstGeom prst="rect">
            <a:avLst/>
          </a:prstGeom>
        </p:spPr>
        <p:txBody>
          <a:bodyPr wrap="square">
            <a:spAutoFit/>
          </a:bodyPr>
          <a:lstStyle/>
          <a:p>
            <a:r>
              <a:rPr lang="tr-TR" sz="2800" b="1" dirty="0">
                <a:solidFill>
                  <a:schemeClr val="tx2"/>
                </a:solidFill>
              </a:rPr>
              <a:t>Servis Kullanımı</a:t>
            </a: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128</a:t>
            </a:fld>
            <a:endParaRPr lang="en-US"/>
          </a:p>
        </p:txBody>
      </p:sp>
      <p:sp>
        <p:nvSpPr>
          <p:cNvPr id="23"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sp>
        <p:nvSpPr>
          <p:cNvPr id="4" name="TextBox 3"/>
          <p:cNvSpPr txBox="1"/>
          <p:nvPr/>
        </p:nvSpPr>
        <p:spPr>
          <a:xfrm>
            <a:off x="179512" y="1230923"/>
            <a:ext cx="8712968" cy="1200329"/>
          </a:xfrm>
          <a:prstGeom prst="rect">
            <a:avLst/>
          </a:prstGeom>
          <a:noFill/>
        </p:spPr>
        <p:txBody>
          <a:bodyPr wrap="square" rtlCol="0">
            <a:spAutoFit/>
          </a:bodyPr>
          <a:lstStyle/>
          <a:p>
            <a:pPr algn="just"/>
            <a:r>
              <a:rPr lang="tr-TR" dirty="0">
                <a:sym typeface="Wingdings" panose="05000000000000000000" pitchFamily="2" charset="2"/>
              </a:rPr>
              <a:t>Bootcaster servisini açmak için müşteri sunucusunda, Windows Gezgini kullanılarak aşağıdaki yola giriş yapılır ve </a:t>
            </a:r>
            <a:r>
              <a:rPr lang="tr-TR" b="1" dirty="0">
                <a:sym typeface="Wingdings" panose="05000000000000000000" pitchFamily="2" charset="2"/>
              </a:rPr>
              <a:t>RunHTVBootcaster </a:t>
            </a:r>
            <a:r>
              <a:rPr lang="tr-TR" dirty="0">
                <a:sym typeface="Wingdings" panose="05000000000000000000" pitchFamily="2" charset="2"/>
              </a:rPr>
              <a:t>programı çift tıklanarak açılır.</a:t>
            </a:r>
          </a:p>
          <a:p>
            <a:pPr algn="just"/>
            <a:endParaRPr lang="tr-TR" dirty="0">
              <a:sym typeface="Wingdings" panose="05000000000000000000" pitchFamily="2" charset="2"/>
            </a:endParaRPr>
          </a:p>
          <a:p>
            <a:pPr algn="just"/>
            <a:r>
              <a:rPr lang="tr-TR" dirty="0">
                <a:latin typeface="Courier New" panose="02070309020205020404" pitchFamily="49" charset="0"/>
                <a:cs typeface="Courier New" panose="02070309020205020404" pitchFamily="49" charset="0"/>
                <a:sym typeface="Wingdings" panose="05000000000000000000" pitchFamily="2" charset="2"/>
              </a:rPr>
              <a:t>C:\VestekSupport\HTVBootcaster\V0.0.2</a:t>
            </a:r>
          </a:p>
        </p:txBody>
      </p:sp>
      <p:pic>
        <p:nvPicPr>
          <p:cNvPr id="2" name="Picture 1"/>
          <p:cNvPicPr>
            <a:picLocks noChangeAspect="1"/>
          </p:cNvPicPr>
          <p:nvPr/>
        </p:nvPicPr>
        <p:blipFill>
          <a:blip r:embed="rId2"/>
          <a:stretch>
            <a:fillRect/>
          </a:stretch>
        </p:blipFill>
        <p:spPr>
          <a:xfrm>
            <a:off x="1566944" y="2431252"/>
            <a:ext cx="5938104" cy="3852382"/>
          </a:xfrm>
          <a:prstGeom prst="rect">
            <a:avLst/>
          </a:prstGeom>
        </p:spPr>
      </p:pic>
    </p:spTree>
    <p:extLst>
      <p:ext uri="{BB962C8B-B14F-4D97-AF65-F5344CB8AC3E}">
        <p14:creationId xmlns:p14="http://schemas.microsoft.com/office/powerpoint/2010/main" val="184984989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p:cNvSpPr/>
          <p:nvPr/>
        </p:nvSpPr>
        <p:spPr>
          <a:xfrm>
            <a:off x="4479637" y="3059668"/>
            <a:ext cx="184731" cy="369332"/>
          </a:xfrm>
          <a:prstGeom prst="rect">
            <a:avLst/>
          </a:prstGeom>
        </p:spPr>
        <p:txBody>
          <a:bodyPr wrap="none">
            <a:spAutoFit/>
          </a:bodyPr>
          <a:lstStyle/>
          <a:p>
            <a:pPr algn="ctr"/>
            <a:endParaRPr lang="tr-TR" b="1" dirty="0">
              <a:solidFill>
                <a:schemeClr val="accent1"/>
              </a:solidFill>
            </a:endParaRPr>
          </a:p>
        </p:txBody>
      </p:sp>
      <p:sp>
        <p:nvSpPr>
          <p:cNvPr id="3" name="Slide Number Placeholder 2"/>
          <p:cNvSpPr>
            <a:spLocks noGrp="1"/>
          </p:cNvSpPr>
          <p:nvPr>
            <p:ph type="sldNum" sz="quarter" idx="12"/>
          </p:nvPr>
        </p:nvSpPr>
        <p:spPr/>
        <p:txBody>
          <a:bodyPr/>
          <a:lstStyle/>
          <a:p>
            <a:fld id="{221F8894-E99A-C24B-9F27-2643E2117A13}" type="slidenum">
              <a:rPr lang="en-US" smtClean="0"/>
              <a:t>129</a:t>
            </a:fld>
            <a:endParaRPr lang="en-US"/>
          </a:p>
        </p:txBody>
      </p:sp>
      <p:sp>
        <p:nvSpPr>
          <p:cNvPr id="4" name="Footer Placeholder 3"/>
          <p:cNvSpPr>
            <a:spLocks noGrp="1"/>
          </p:cNvSpPr>
          <p:nvPr>
            <p:ph type="ftr" sz="quarter" idx="11"/>
          </p:nvPr>
        </p:nvSpPr>
        <p:spPr/>
        <p:txBody>
          <a:bodyPr/>
          <a:lstStyle/>
          <a:p>
            <a:r>
              <a:rPr lang="en-US"/>
              <a:t>A0.3</a:t>
            </a:r>
            <a:endParaRPr lang="en-US" dirty="0"/>
          </a:p>
        </p:txBody>
      </p:sp>
      <p:sp>
        <p:nvSpPr>
          <p:cNvPr id="5" name="TextBox 4"/>
          <p:cNvSpPr txBox="1"/>
          <p:nvPr/>
        </p:nvSpPr>
        <p:spPr>
          <a:xfrm>
            <a:off x="782515" y="1371600"/>
            <a:ext cx="7666893" cy="1754326"/>
          </a:xfrm>
          <a:prstGeom prst="rect">
            <a:avLst/>
          </a:prstGeom>
          <a:noFill/>
        </p:spPr>
        <p:txBody>
          <a:bodyPr wrap="square" rtlCol="0">
            <a:spAutoFit/>
          </a:bodyPr>
          <a:lstStyle/>
          <a:p>
            <a:pPr algn="ctr"/>
            <a:r>
              <a:rPr lang="tr-TR" sz="6000" dirty="0"/>
              <a:t>Bölüm 12</a:t>
            </a:r>
          </a:p>
          <a:p>
            <a:pPr algn="ctr"/>
            <a:r>
              <a:rPr lang="tr-TR" sz="4800" dirty="0"/>
              <a:t>Sinyal Problemleri</a:t>
            </a:r>
          </a:p>
        </p:txBody>
      </p:sp>
    </p:spTree>
    <p:extLst>
      <p:ext uri="{BB962C8B-B14F-4D97-AF65-F5344CB8AC3E}">
        <p14:creationId xmlns:p14="http://schemas.microsoft.com/office/powerpoint/2010/main" val="39821515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ounded Rectangle 9"/>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Rectangle 18"/>
          <p:cNvSpPr/>
          <p:nvPr/>
        </p:nvSpPr>
        <p:spPr>
          <a:xfrm>
            <a:off x="683568" y="3178073"/>
            <a:ext cx="184731" cy="464871"/>
          </a:xfrm>
          <a:prstGeom prst="rect">
            <a:avLst/>
          </a:prstGeom>
        </p:spPr>
        <p:txBody>
          <a:bodyPr wrap="none">
            <a:spAutoFit/>
          </a:bodyPr>
          <a:lstStyle/>
          <a:p>
            <a:pPr>
              <a:lnSpc>
                <a:spcPct val="150000"/>
              </a:lnSpc>
            </a:pPr>
            <a:endParaRPr lang="tr-TR" dirty="0"/>
          </a:p>
        </p:txBody>
      </p:sp>
      <p:sp>
        <p:nvSpPr>
          <p:cNvPr id="20" name="Rectangle 19"/>
          <p:cNvSpPr/>
          <p:nvPr/>
        </p:nvSpPr>
        <p:spPr>
          <a:xfrm>
            <a:off x="483330" y="52550"/>
            <a:ext cx="7487651" cy="584775"/>
          </a:xfrm>
          <a:prstGeom prst="rect">
            <a:avLst/>
          </a:prstGeom>
        </p:spPr>
        <p:txBody>
          <a:bodyPr wrap="square">
            <a:spAutoFit/>
          </a:bodyPr>
          <a:lstStyle/>
          <a:p>
            <a:r>
              <a:rPr lang="tr-TR" sz="3200" b="1" dirty="0">
                <a:solidFill>
                  <a:schemeClr val="tx2"/>
                </a:solidFill>
              </a:rPr>
              <a:t>Kanal Düzenleme İşlemi</a:t>
            </a:r>
            <a:endParaRPr lang="en-US" sz="3200" b="1" dirty="0">
              <a:solidFill>
                <a:schemeClr val="tx2"/>
              </a:solidFill>
            </a:endParaRP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Rectangle 21"/>
          <p:cNvSpPr/>
          <p:nvPr/>
        </p:nvSpPr>
        <p:spPr>
          <a:xfrm>
            <a:off x="616820" y="1127974"/>
            <a:ext cx="8136904" cy="923330"/>
          </a:xfrm>
          <a:prstGeom prst="rect">
            <a:avLst/>
          </a:prstGeom>
        </p:spPr>
        <p:txBody>
          <a:bodyPr wrap="square">
            <a:spAutoFit/>
          </a:bodyPr>
          <a:lstStyle/>
          <a:p>
            <a:r>
              <a:rPr lang="en-US" dirty="0" err="1"/>
              <a:t>Müşterilerden</a:t>
            </a:r>
            <a:r>
              <a:rPr lang="en-US" dirty="0"/>
              <a:t> </a:t>
            </a:r>
            <a:r>
              <a:rPr lang="en-US" dirty="0" err="1"/>
              <a:t>gelen</a:t>
            </a:r>
            <a:r>
              <a:rPr lang="en-US" dirty="0"/>
              <a:t> </a:t>
            </a:r>
            <a:r>
              <a:rPr lang="en-US" dirty="0" err="1"/>
              <a:t>isteklerle</a:t>
            </a:r>
            <a:r>
              <a:rPr lang="en-US" dirty="0"/>
              <a:t> </a:t>
            </a:r>
            <a:r>
              <a:rPr lang="en-US" dirty="0" err="1"/>
              <a:t>birlikte</a:t>
            </a:r>
            <a:r>
              <a:rPr lang="en-US" dirty="0"/>
              <a:t> </a:t>
            </a:r>
            <a:r>
              <a:rPr lang="en-US" dirty="0" err="1"/>
              <a:t>ekli</a:t>
            </a:r>
            <a:r>
              <a:rPr lang="en-US" dirty="0"/>
              <a:t> </a:t>
            </a:r>
            <a:r>
              <a:rPr lang="en-US" dirty="0" err="1"/>
              <a:t>olan</a:t>
            </a:r>
            <a:r>
              <a:rPr lang="en-US" dirty="0"/>
              <a:t> </a:t>
            </a:r>
            <a:r>
              <a:rPr lang="en-US" dirty="0" err="1"/>
              <a:t>kanallarda</a:t>
            </a:r>
            <a:r>
              <a:rPr lang="en-US" dirty="0"/>
              <a:t> </a:t>
            </a:r>
            <a:r>
              <a:rPr lang="en-US" dirty="0" err="1"/>
              <a:t>bilgi</a:t>
            </a:r>
            <a:r>
              <a:rPr lang="en-US" dirty="0"/>
              <a:t> </a:t>
            </a:r>
            <a:r>
              <a:rPr lang="en-US" dirty="0" err="1"/>
              <a:t>değişikliği</a:t>
            </a:r>
            <a:r>
              <a:rPr lang="en-US" dirty="0"/>
              <a:t> </a:t>
            </a:r>
            <a:r>
              <a:rPr lang="en-US" dirty="0" err="1"/>
              <a:t>yapılabilmekte</a:t>
            </a:r>
            <a:r>
              <a:rPr lang="tr-TR" dirty="0"/>
              <a:t>dir. Bu işlem için ilgili kanalın yanında bulunan düzenleme butonuna basılmalıdır.</a:t>
            </a:r>
          </a:p>
        </p:txBody>
      </p:sp>
      <p:sp>
        <p:nvSpPr>
          <p:cNvPr id="23"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13</a:t>
            </a:fld>
            <a:endParaRPr lang="en-US"/>
          </a:p>
        </p:txBody>
      </p:sp>
      <p:sp>
        <p:nvSpPr>
          <p:cNvPr id="24"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pic>
        <p:nvPicPr>
          <p:cNvPr id="25" name="Picture 24"/>
          <p:cNvPicPr>
            <a:picLocks noChangeAspect="1"/>
          </p:cNvPicPr>
          <p:nvPr/>
        </p:nvPicPr>
        <p:blipFill>
          <a:blip r:embed="rId2"/>
          <a:stretch>
            <a:fillRect/>
          </a:stretch>
        </p:blipFill>
        <p:spPr>
          <a:xfrm>
            <a:off x="715728" y="2168963"/>
            <a:ext cx="7939087" cy="2610004"/>
          </a:xfrm>
          <a:prstGeom prst="rect">
            <a:avLst/>
          </a:prstGeom>
        </p:spPr>
      </p:pic>
      <p:sp>
        <p:nvSpPr>
          <p:cNvPr id="26" name="Oval 25"/>
          <p:cNvSpPr/>
          <p:nvPr/>
        </p:nvSpPr>
        <p:spPr>
          <a:xfrm>
            <a:off x="7332785" y="4176346"/>
            <a:ext cx="255640" cy="298939"/>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90575403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p:cNvSpPr/>
          <p:nvPr/>
        </p:nvSpPr>
        <p:spPr>
          <a:xfrm>
            <a:off x="4479637" y="3059668"/>
            <a:ext cx="184731" cy="369332"/>
          </a:xfrm>
          <a:prstGeom prst="rect">
            <a:avLst/>
          </a:prstGeom>
        </p:spPr>
        <p:txBody>
          <a:bodyPr wrap="none">
            <a:spAutoFit/>
          </a:bodyPr>
          <a:lstStyle/>
          <a:p>
            <a:pPr algn="ctr"/>
            <a:endParaRPr lang="tr-TR" b="1" dirty="0">
              <a:solidFill>
                <a:schemeClr val="accent1"/>
              </a:solidFill>
            </a:endParaRPr>
          </a:p>
        </p:txBody>
      </p:sp>
      <p:sp>
        <p:nvSpPr>
          <p:cNvPr id="15" name="Rectangle 14"/>
          <p:cNvSpPr/>
          <p:nvPr/>
        </p:nvSpPr>
        <p:spPr>
          <a:xfrm>
            <a:off x="356881" y="307532"/>
            <a:ext cx="8136904" cy="1200329"/>
          </a:xfrm>
          <a:prstGeom prst="rect">
            <a:avLst/>
          </a:prstGeom>
          <a:noFill/>
        </p:spPr>
        <p:txBody>
          <a:bodyPr wrap="square">
            <a:spAutoFit/>
          </a:bodyPr>
          <a:lstStyle/>
          <a:p>
            <a:pPr algn="just"/>
            <a:endParaRPr lang="tr-TR" b="1" dirty="0"/>
          </a:p>
          <a:p>
            <a:pPr algn="just"/>
            <a:r>
              <a:rPr lang="tr-TR" b="1" dirty="0"/>
              <a:t>Sinyal Problemleri</a:t>
            </a:r>
          </a:p>
          <a:p>
            <a:pPr algn="just"/>
            <a:endParaRPr lang="tr-TR" b="1" dirty="0"/>
          </a:p>
          <a:p>
            <a:pPr marL="800100" lvl="1" indent="-342900" algn="just">
              <a:buFont typeface="+mj-lt"/>
              <a:buAutoNum type="arabicPeriod"/>
            </a:pPr>
            <a:endParaRPr lang="tr-TR" dirty="0"/>
          </a:p>
        </p:txBody>
      </p:sp>
      <p:sp>
        <p:nvSpPr>
          <p:cNvPr id="3" name="Slide Number Placeholder 2"/>
          <p:cNvSpPr>
            <a:spLocks noGrp="1"/>
          </p:cNvSpPr>
          <p:nvPr>
            <p:ph type="sldNum" sz="quarter" idx="12"/>
          </p:nvPr>
        </p:nvSpPr>
        <p:spPr/>
        <p:txBody>
          <a:bodyPr/>
          <a:lstStyle/>
          <a:p>
            <a:fld id="{221F8894-E99A-C24B-9F27-2643E2117A13}" type="slidenum">
              <a:rPr lang="en-US" smtClean="0"/>
              <a:t>130</a:t>
            </a:fld>
            <a:endParaRPr lang="en-US"/>
          </a:p>
        </p:txBody>
      </p:sp>
      <p:sp>
        <p:nvSpPr>
          <p:cNvPr id="4" name="Footer Placeholder 3"/>
          <p:cNvSpPr>
            <a:spLocks noGrp="1"/>
          </p:cNvSpPr>
          <p:nvPr>
            <p:ph type="ftr" sz="quarter" idx="11"/>
          </p:nvPr>
        </p:nvSpPr>
        <p:spPr/>
        <p:txBody>
          <a:bodyPr/>
          <a:lstStyle/>
          <a:p>
            <a:r>
              <a:rPr lang="en-US"/>
              <a:t>A0.3</a:t>
            </a:r>
            <a:endParaRPr lang="en-US" dirty="0"/>
          </a:p>
        </p:txBody>
      </p:sp>
      <p:sp>
        <p:nvSpPr>
          <p:cNvPr id="2" name="TextBox 1"/>
          <p:cNvSpPr txBox="1"/>
          <p:nvPr/>
        </p:nvSpPr>
        <p:spPr>
          <a:xfrm>
            <a:off x="356881" y="1507860"/>
            <a:ext cx="8136903" cy="1477328"/>
          </a:xfrm>
          <a:prstGeom prst="rect">
            <a:avLst/>
          </a:prstGeom>
          <a:noFill/>
        </p:spPr>
        <p:txBody>
          <a:bodyPr wrap="square" rtlCol="0">
            <a:spAutoFit/>
          </a:bodyPr>
          <a:lstStyle/>
          <a:p>
            <a:pPr marL="342900" indent="-342900">
              <a:buFont typeface="+mj-lt"/>
              <a:buAutoNum type="arabicPeriod"/>
            </a:pPr>
            <a:r>
              <a:rPr lang="tr-TR" dirty="0"/>
              <a:t>Sinyal Problemleri Hakkında Bilgi</a:t>
            </a:r>
          </a:p>
          <a:p>
            <a:pPr marL="342900" indent="-342900">
              <a:buFont typeface="+mj-lt"/>
              <a:buAutoNum type="arabicPeriod"/>
            </a:pPr>
            <a:r>
              <a:rPr lang="tr-TR" dirty="0"/>
              <a:t>Multiswitch Tanıtımı</a:t>
            </a:r>
          </a:p>
          <a:p>
            <a:pPr marL="342900" indent="-342900">
              <a:buFont typeface="+mj-lt"/>
              <a:buAutoNum type="arabicPeriod"/>
            </a:pPr>
            <a:r>
              <a:rPr lang="tr-TR" dirty="0"/>
              <a:t>Multiswitch-Headend Cihazı İlişkisi</a:t>
            </a:r>
          </a:p>
          <a:p>
            <a:pPr marL="342900" indent="-342900">
              <a:buFont typeface="+mj-lt"/>
              <a:buAutoNum type="arabicPeriod"/>
            </a:pPr>
            <a:r>
              <a:rPr lang="tr-TR" dirty="0"/>
              <a:t>Sinyal Problemlerinin İncelenmesi</a:t>
            </a:r>
          </a:p>
          <a:p>
            <a:pPr marL="342900" indent="-342900">
              <a:buFont typeface="+mj-lt"/>
              <a:buAutoNum type="arabicPeriod"/>
            </a:pPr>
            <a:endParaRPr lang="tr-TR" dirty="0"/>
          </a:p>
        </p:txBody>
      </p:sp>
    </p:spTree>
    <p:extLst>
      <p:ext uri="{BB962C8B-B14F-4D97-AF65-F5344CB8AC3E}">
        <p14:creationId xmlns:p14="http://schemas.microsoft.com/office/powerpoint/2010/main" val="195344131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179513" y="52550"/>
            <a:ext cx="8712971" cy="523220"/>
          </a:xfrm>
          <a:prstGeom prst="rect">
            <a:avLst/>
          </a:prstGeom>
        </p:spPr>
        <p:txBody>
          <a:bodyPr wrap="square">
            <a:spAutoFit/>
          </a:bodyPr>
          <a:lstStyle/>
          <a:p>
            <a:r>
              <a:rPr lang="tr-TR" sz="2800" b="1" dirty="0">
                <a:solidFill>
                  <a:schemeClr val="tx2"/>
                </a:solidFill>
              </a:rPr>
              <a:t>Sinyal Problemleri Hakkında Bilgi</a:t>
            </a: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131</a:t>
            </a:fld>
            <a:endParaRPr lang="en-US"/>
          </a:p>
        </p:txBody>
      </p:sp>
      <p:sp>
        <p:nvSpPr>
          <p:cNvPr id="23"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sp>
        <p:nvSpPr>
          <p:cNvPr id="4" name="TextBox 3"/>
          <p:cNvSpPr txBox="1"/>
          <p:nvPr/>
        </p:nvSpPr>
        <p:spPr>
          <a:xfrm>
            <a:off x="179512" y="1230923"/>
            <a:ext cx="8712968" cy="1200329"/>
          </a:xfrm>
          <a:prstGeom prst="rect">
            <a:avLst/>
          </a:prstGeom>
          <a:noFill/>
        </p:spPr>
        <p:txBody>
          <a:bodyPr wrap="square" rtlCol="0">
            <a:spAutoFit/>
          </a:bodyPr>
          <a:lstStyle/>
          <a:p>
            <a:pPr algn="just"/>
            <a:r>
              <a:rPr lang="tr-TR" dirty="0">
                <a:sym typeface="Wingdings" panose="05000000000000000000" pitchFamily="2" charset="2"/>
              </a:rPr>
              <a:t>HotelTV müşterileri bazı kanallarda görüntü olmadığını ilettiğinde, müşterinin sunucusunda Anevia veya Wisi cihazlarına giriş yapılmalı ve sinyal değerleri kontrol edilmelidir. Anevia’da sinyal sorunu, aşağıdaki görselde siyah-beyaz ikonlarla anlaşılabilir. Wisi’de ise sinyal sorunu her modülün «Inputs» sayfasında, sağda çıkan ünlem işareti ile anlaşılabilir.</a:t>
            </a:r>
          </a:p>
        </p:txBody>
      </p:sp>
      <p:pic>
        <p:nvPicPr>
          <p:cNvPr id="3" name="Picture 2"/>
          <p:cNvPicPr>
            <a:picLocks noChangeAspect="1"/>
          </p:cNvPicPr>
          <p:nvPr/>
        </p:nvPicPr>
        <p:blipFill>
          <a:blip r:embed="rId2"/>
          <a:stretch>
            <a:fillRect/>
          </a:stretch>
        </p:blipFill>
        <p:spPr>
          <a:xfrm>
            <a:off x="5000133" y="2802881"/>
            <a:ext cx="3892351" cy="1837104"/>
          </a:xfrm>
          <a:prstGeom prst="rect">
            <a:avLst/>
          </a:prstGeom>
        </p:spPr>
      </p:pic>
      <p:pic>
        <p:nvPicPr>
          <p:cNvPr id="10" name="Picture 9"/>
          <p:cNvPicPr>
            <a:picLocks noChangeAspect="1"/>
          </p:cNvPicPr>
          <p:nvPr/>
        </p:nvPicPr>
        <p:blipFill>
          <a:blip r:embed="rId3"/>
          <a:stretch>
            <a:fillRect/>
          </a:stretch>
        </p:blipFill>
        <p:spPr>
          <a:xfrm>
            <a:off x="179512" y="2802881"/>
            <a:ext cx="4374903" cy="1837104"/>
          </a:xfrm>
          <a:prstGeom prst="rect">
            <a:avLst/>
          </a:prstGeom>
        </p:spPr>
      </p:pic>
      <p:sp>
        <p:nvSpPr>
          <p:cNvPr id="5" name="Oval 4"/>
          <p:cNvSpPr/>
          <p:nvPr/>
        </p:nvSpPr>
        <p:spPr>
          <a:xfrm>
            <a:off x="8502162" y="4149969"/>
            <a:ext cx="263769" cy="298939"/>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6" name="Oval 5"/>
          <p:cNvSpPr/>
          <p:nvPr/>
        </p:nvSpPr>
        <p:spPr>
          <a:xfrm>
            <a:off x="1556239" y="3543300"/>
            <a:ext cx="536331" cy="536331"/>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95736727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179513" y="52550"/>
            <a:ext cx="8712971" cy="523220"/>
          </a:xfrm>
          <a:prstGeom prst="rect">
            <a:avLst/>
          </a:prstGeom>
        </p:spPr>
        <p:txBody>
          <a:bodyPr wrap="square">
            <a:spAutoFit/>
          </a:bodyPr>
          <a:lstStyle/>
          <a:p>
            <a:r>
              <a:rPr lang="tr-TR" sz="2800" b="1" dirty="0">
                <a:solidFill>
                  <a:schemeClr val="tx2"/>
                </a:solidFill>
              </a:rPr>
              <a:t>Multiswitch Tanıtımı</a:t>
            </a: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132</a:t>
            </a:fld>
            <a:endParaRPr lang="en-US"/>
          </a:p>
        </p:txBody>
      </p:sp>
      <p:sp>
        <p:nvSpPr>
          <p:cNvPr id="23"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sp>
        <p:nvSpPr>
          <p:cNvPr id="4" name="TextBox 3"/>
          <p:cNvSpPr txBox="1"/>
          <p:nvPr/>
        </p:nvSpPr>
        <p:spPr>
          <a:xfrm>
            <a:off x="179512" y="1230923"/>
            <a:ext cx="8712968" cy="2031325"/>
          </a:xfrm>
          <a:prstGeom prst="rect">
            <a:avLst/>
          </a:prstGeom>
          <a:noFill/>
        </p:spPr>
        <p:txBody>
          <a:bodyPr wrap="square" rtlCol="0">
            <a:spAutoFit/>
          </a:bodyPr>
          <a:lstStyle/>
          <a:p>
            <a:pPr algn="just"/>
            <a:r>
              <a:rPr lang="tr-TR" dirty="0">
                <a:sym typeface="Wingdings" panose="05000000000000000000" pitchFamily="2" charset="2"/>
              </a:rPr>
              <a:t>Multiswitch cihazı, girişlerine çatıdan gelen her uydunun 4 kablosunun (Hor High, Hor Low, Ver High, Ver Low) bağlandığı ve çıkışlarının Anevia veya Wisi cihazlarının tuner girişine bağlandığı bir sinyal dağıtıcı cihazdır. Cihazın çalışma stratejisini bilmek, sinyal sorunlarının belli bir uydudan veya bir uydunun belli bir polarizasyonundan kaynaklandığını bulmak için gereklidir. Aşağıda cihazın örnek bir bağlantı topolojisini görebilirsiniz.</a:t>
            </a:r>
          </a:p>
          <a:p>
            <a:pPr algn="just"/>
            <a:endParaRPr lang="tr-TR" dirty="0">
              <a:sym typeface="Wingdings" panose="05000000000000000000" pitchFamily="2" charset="2"/>
            </a:endParaRPr>
          </a:p>
          <a:p>
            <a:pPr algn="just"/>
            <a:endParaRPr lang="tr-TR" dirty="0">
              <a:sym typeface="Wingdings" panose="05000000000000000000" pitchFamily="2" charset="2"/>
            </a:endParaRPr>
          </a:p>
        </p:txBody>
      </p:sp>
      <p:pic>
        <p:nvPicPr>
          <p:cNvPr id="2" name="Picture 1"/>
          <p:cNvPicPr>
            <a:picLocks noChangeAspect="1"/>
          </p:cNvPicPr>
          <p:nvPr/>
        </p:nvPicPr>
        <p:blipFill>
          <a:blip r:embed="rId2"/>
          <a:stretch>
            <a:fillRect/>
          </a:stretch>
        </p:blipFill>
        <p:spPr>
          <a:xfrm>
            <a:off x="2270289" y="2763207"/>
            <a:ext cx="4005287" cy="3499480"/>
          </a:xfrm>
          <a:prstGeom prst="rect">
            <a:avLst/>
          </a:prstGeom>
        </p:spPr>
      </p:pic>
    </p:spTree>
    <p:extLst>
      <p:ext uri="{BB962C8B-B14F-4D97-AF65-F5344CB8AC3E}">
        <p14:creationId xmlns:p14="http://schemas.microsoft.com/office/powerpoint/2010/main" val="248364788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179513" y="52550"/>
            <a:ext cx="8712971" cy="523220"/>
          </a:xfrm>
          <a:prstGeom prst="rect">
            <a:avLst/>
          </a:prstGeom>
        </p:spPr>
        <p:txBody>
          <a:bodyPr wrap="square">
            <a:spAutoFit/>
          </a:bodyPr>
          <a:lstStyle/>
          <a:p>
            <a:r>
              <a:rPr lang="tr-TR" sz="2800" b="1" dirty="0">
                <a:solidFill>
                  <a:schemeClr val="tx2"/>
                </a:solidFill>
              </a:rPr>
              <a:t>Multiswitch-Headend İlişkisi</a:t>
            </a: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133</a:t>
            </a:fld>
            <a:endParaRPr lang="en-US"/>
          </a:p>
        </p:txBody>
      </p:sp>
      <p:sp>
        <p:nvSpPr>
          <p:cNvPr id="23"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sp>
        <p:nvSpPr>
          <p:cNvPr id="4" name="TextBox 3"/>
          <p:cNvSpPr txBox="1"/>
          <p:nvPr/>
        </p:nvSpPr>
        <p:spPr>
          <a:xfrm>
            <a:off x="179512" y="1230923"/>
            <a:ext cx="8712968" cy="1754326"/>
          </a:xfrm>
          <a:prstGeom prst="rect">
            <a:avLst/>
          </a:prstGeom>
          <a:noFill/>
        </p:spPr>
        <p:txBody>
          <a:bodyPr wrap="square" rtlCol="0">
            <a:spAutoFit/>
          </a:bodyPr>
          <a:lstStyle/>
          <a:p>
            <a:pPr algn="just"/>
            <a:r>
              <a:rPr lang="tr-TR" dirty="0">
                <a:sym typeface="Wingdings" panose="05000000000000000000" pitchFamily="2" charset="2"/>
              </a:rPr>
              <a:t>Anevia veya Wisi gibi headend cihazlarında frekans eklenirken sorulan Diseqc bilgisi, multiswitch’e bağlanan uyduların sırasıdır. Bir önceki örnek için, eğer headend üzerine Turksat uydusundan bir frekans eklenmekteyse, Diseqc değeri «1» veya «A» seçilmelidir. Eğer frekans Hotbird uydusundaysa, seçilecek değer «2» veya «B» olmalıdır.</a:t>
            </a:r>
          </a:p>
          <a:p>
            <a:pPr algn="just"/>
            <a:endParaRPr lang="tr-TR" dirty="0">
              <a:sym typeface="Wingdings" panose="05000000000000000000" pitchFamily="2" charset="2"/>
            </a:endParaRPr>
          </a:p>
          <a:p>
            <a:pPr algn="just"/>
            <a:r>
              <a:rPr lang="tr-TR" dirty="0">
                <a:sym typeface="Wingdings" panose="05000000000000000000" pitchFamily="2" charset="2"/>
              </a:rPr>
              <a:t>Uydu frekansları ve polarizasyonlarının bölge ilişkisi ise aşağıdaki tabloda gösterilmiştir.</a:t>
            </a:r>
          </a:p>
        </p:txBody>
      </p:sp>
      <p:graphicFrame>
        <p:nvGraphicFramePr>
          <p:cNvPr id="3" name="Table 2"/>
          <p:cNvGraphicFramePr>
            <a:graphicFrameLocks noGrp="1"/>
          </p:cNvGraphicFramePr>
          <p:nvPr>
            <p:extLst>
              <p:ext uri="{D42A27DB-BD31-4B8C-83A1-F6EECF244321}">
                <p14:modId xmlns:p14="http://schemas.microsoft.com/office/powerpoint/2010/main" val="2258154207"/>
              </p:ext>
            </p:extLst>
          </p:nvPr>
        </p:nvGraphicFramePr>
        <p:xfrm>
          <a:off x="179513" y="3117875"/>
          <a:ext cx="8712966" cy="1112520"/>
        </p:xfrm>
        <a:graphic>
          <a:graphicData uri="http://schemas.openxmlformats.org/drawingml/2006/table">
            <a:tbl>
              <a:tblPr firstRow="1" bandRow="1">
                <a:tableStyleId>{5C22544A-7EE6-4342-B048-85BDC9FD1C3A}</a:tableStyleId>
              </a:tblPr>
              <a:tblGrid>
                <a:gridCol w="2904322">
                  <a:extLst>
                    <a:ext uri="{9D8B030D-6E8A-4147-A177-3AD203B41FA5}">
                      <a16:colId xmlns:a16="http://schemas.microsoft.com/office/drawing/2014/main" val="3283443533"/>
                    </a:ext>
                  </a:extLst>
                </a:gridCol>
                <a:gridCol w="2904322">
                  <a:extLst>
                    <a:ext uri="{9D8B030D-6E8A-4147-A177-3AD203B41FA5}">
                      <a16:colId xmlns:a16="http://schemas.microsoft.com/office/drawing/2014/main" val="4245870885"/>
                    </a:ext>
                  </a:extLst>
                </a:gridCol>
                <a:gridCol w="2904322">
                  <a:extLst>
                    <a:ext uri="{9D8B030D-6E8A-4147-A177-3AD203B41FA5}">
                      <a16:colId xmlns:a16="http://schemas.microsoft.com/office/drawing/2014/main" val="3250018598"/>
                    </a:ext>
                  </a:extLst>
                </a:gridCol>
              </a:tblGrid>
              <a:tr h="370840">
                <a:tc>
                  <a:txBody>
                    <a:bodyPr/>
                    <a:lstStyle/>
                    <a:p>
                      <a:pPr algn="ctr"/>
                      <a:r>
                        <a:rPr lang="tr-TR" dirty="0"/>
                        <a:t>Frekans/Polarizasyon</a:t>
                      </a:r>
                    </a:p>
                  </a:txBody>
                  <a:tcPr/>
                </a:tc>
                <a:tc>
                  <a:txBody>
                    <a:bodyPr/>
                    <a:lstStyle/>
                    <a:p>
                      <a:pPr marL="0" algn="ctr" defTabSz="457200" rtl="0" eaLnBrk="1" latinLnBrk="0" hangingPunct="1"/>
                      <a:r>
                        <a:rPr lang="tr-TR" sz="1800" b="0" kern="1200" dirty="0">
                          <a:solidFill>
                            <a:schemeClr val="dk1"/>
                          </a:solidFill>
                          <a:latin typeface="+mn-lt"/>
                          <a:ea typeface="+mn-ea"/>
                          <a:cs typeface="+mn-cs"/>
                        </a:rPr>
                        <a:t>Dikey (V)</a:t>
                      </a:r>
                    </a:p>
                  </a:txBody>
                  <a:tcPr>
                    <a:solidFill>
                      <a:schemeClr val="bg1">
                        <a:lumMod val="75000"/>
                      </a:schemeClr>
                    </a:solidFill>
                  </a:tcPr>
                </a:tc>
                <a:tc>
                  <a:txBody>
                    <a:bodyPr/>
                    <a:lstStyle/>
                    <a:p>
                      <a:pPr marL="0" algn="ctr" defTabSz="457200" rtl="0" eaLnBrk="1" latinLnBrk="0" hangingPunct="1"/>
                      <a:r>
                        <a:rPr lang="tr-TR" sz="1800" b="0" kern="1200" dirty="0">
                          <a:solidFill>
                            <a:schemeClr val="dk1"/>
                          </a:solidFill>
                          <a:latin typeface="+mn-lt"/>
                          <a:ea typeface="+mn-ea"/>
                          <a:cs typeface="+mn-cs"/>
                        </a:rPr>
                        <a:t>Yatay (H)</a:t>
                      </a:r>
                    </a:p>
                  </a:txBody>
                  <a:tcPr>
                    <a:solidFill>
                      <a:schemeClr val="bg1">
                        <a:lumMod val="75000"/>
                      </a:schemeClr>
                    </a:solidFill>
                  </a:tcPr>
                </a:tc>
                <a:extLst>
                  <a:ext uri="{0D108BD9-81ED-4DB2-BD59-A6C34878D82A}">
                    <a16:rowId xmlns:a16="http://schemas.microsoft.com/office/drawing/2014/main" val="1662943369"/>
                  </a:ext>
                </a:extLst>
              </a:tr>
              <a:tr h="370840">
                <a:tc>
                  <a:txBody>
                    <a:bodyPr/>
                    <a:lstStyle/>
                    <a:p>
                      <a:pPr algn="ctr"/>
                      <a:r>
                        <a:rPr lang="tr-TR" dirty="0"/>
                        <a:t>11700 MHz altı</a:t>
                      </a:r>
                    </a:p>
                  </a:txBody>
                  <a:tcPr>
                    <a:solidFill>
                      <a:schemeClr val="bg1">
                        <a:lumMod val="75000"/>
                      </a:schemeClr>
                    </a:solidFill>
                  </a:tcPr>
                </a:tc>
                <a:tc>
                  <a:txBody>
                    <a:bodyPr/>
                    <a:lstStyle/>
                    <a:p>
                      <a:pPr algn="ctr"/>
                      <a:r>
                        <a:rPr lang="tr-TR" dirty="0"/>
                        <a:t>Vertical-Low</a:t>
                      </a:r>
                      <a:r>
                        <a:rPr lang="tr-TR" baseline="0" dirty="0"/>
                        <a:t> (VL)</a:t>
                      </a:r>
                      <a:endParaRPr lang="tr-TR" dirty="0"/>
                    </a:p>
                  </a:txBody>
                  <a:tcPr/>
                </a:tc>
                <a:tc>
                  <a:txBody>
                    <a:bodyPr/>
                    <a:lstStyle/>
                    <a:p>
                      <a:pPr algn="ctr"/>
                      <a:r>
                        <a:rPr lang="tr-TR" dirty="0"/>
                        <a:t>Horizontal-Low</a:t>
                      </a:r>
                      <a:r>
                        <a:rPr lang="tr-TR" baseline="0" dirty="0"/>
                        <a:t> (HL)</a:t>
                      </a:r>
                      <a:endParaRPr lang="tr-TR" dirty="0"/>
                    </a:p>
                  </a:txBody>
                  <a:tcPr/>
                </a:tc>
                <a:extLst>
                  <a:ext uri="{0D108BD9-81ED-4DB2-BD59-A6C34878D82A}">
                    <a16:rowId xmlns:a16="http://schemas.microsoft.com/office/drawing/2014/main" val="2573522986"/>
                  </a:ext>
                </a:extLst>
              </a:tr>
              <a:tr h="370840">
                <a:tc>
                  <a:txBody>
                    <a:bodyPr/>
                    <a:lstStyle/>
                    <a:p>
                      <a:pPr algn="ctr"/>
                      <a:r>
                        <a:rPr lang="tr-TR" dirty="0"/>
                        <a:t>11700 MHz üstü</a:t>
                      </a:r>
                    </a:p>
                  </a:txBody>
                  <a:tcPr>
                    <a:solidFill>
                      <a:schemeClr val="bg1">
                        <a:lumMod val="75000"/>
                      </a:schemeClr>
                    </a:solidFill>
                  </a:tcPr>
                </a:tc>
                <a:tc>
                  <a:txBody>
                    <a:bodyPr/>
                    <a:lstStyle/>
                    <a:p>
                      <a:pPr algn="ctr"/>
                      <a:r>
                        <a:rPr lang="tr-TR" dirty="0"/>
                        <a:t>Vertical-High</a:t>
                      </a:r>
                      <a:r>
                        <a:rPr lang="tr-TR" baseline="0" dirty="0"/>
                        <a:t> (VH)</a:t>
                      </a:r>
                      <a:endParaRPr lang="tr-TR" dirty="0"/>
                    </a:p>
                  </a:txBody>
                  <a:tcPr/>
                </a:tc>
                <a:tc>
                  <a:txBody>
                    <a:bodyPr/>
                    <a:lstStyle/>
                    <a:p>
                      <a:pPr algn="ctr"/>
                      <a:r>
                        <a:rPr lang="tr-TR" dirty="0"/>
                        <a:t>Horizontal-High</a:t>
                      </a:r>
                      <a:r>
                        <a:rPr lang="tr-TR" baseline="0" dirty="0"/>
                        <a:t> (HH)</a:t>
                      </a:r>
                      <a:endParaRPr lang="tr-TR" dirty="0"/>
                    </a:p>
                  </a:txBody>
                  <a:tcPr/>
                </a:tc>
                <a:extLst>
                  <a:ext uri="{0D108BD9-81ED-4DB2-BD59-A6C34878D82A}">
                    <a16:rowId xmlns:a16="http://schemas.microsoft.com/office/drawing/2014/main" val="1279449848"/>
                  </a:ext>
                </a:extLst>
              </a:tr>
            </a:tbl>
          </a:graphicData>
        </a:graphic>
      </p:graphicFrame>
    </p:spTree>
    <p:extLst>
      <p:ext uri="{BB962C8B-B14F-4D97-AF65-F5344CB8AC3E}">
        <p14:creationId xmlns:p14="http://schemas.microsoft.com/office/powerpoint/2010/main" val="189833123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179513" y="52550"/>
            <a:ext cx="8712971" cy="523220"/>
          </a:xfrm>
          <a:prstGeom prst="rect">
            <a:avLst/>
          </a:prstGeom>
        </p:spPr>
        <p:txBody>
          <a:bodyPr wrap="square">
            <a:spAutoFit/>
          </a:bodyPr>
          <a:lstStyle/>
          <a:p>
            <a:r>
              <a:rPr lang="tr-TR" sz="2800" b="1" dirty="0">
                <a:solidFill>
                  <a:schemeClr val="tx2"/>
                </a:solidFill>
              </a:rPr>
              <a:t>Sinyal Problemlerinin İncelenmesi</a:t>
            </a: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134</a:t>
            </a:fld>
            <a:endParaRPr lang="en-US"/>
          </a:p>
        </p:txBody>
      </p:sp>
      <p:sp>
        <p:nvSpPr>
          <p:cNvPr id="23"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sp>
        <p:nvSpPr>
          <p:cNvPr id="4" name="TextBox 3"/>
          <p:cNvSpPr txBox="1"/>
          <p:nvPr/>
        </p:nvSpPr>
        <p:spPr>
          <a:xfrm>
            <a:off x="179512" y="1230923"/>
            <a:ext cx="8712968" cy="5078313"/>
          </a:xfrm>
          <a:prstGeom prst="rect">
            <a:avLst/>
          </a:prstGeom>
          <a:noFill/>
        </p:spPr>
        <p:txBody>
          <a:bodyPr wrap="square" rtlCol="0">
            <a:spAutoFit/>
          </a:bodyPr>
          <a:lstStyle/>
          <a:p>
            <a:pPr algn="just"/>
            <a:r>
              <a:rPr lang="tr-TR" dirty="0">
                <a:sym typeface="Wingdings" panose="05000000000000000000" pitchFamily="2" charset="2"/>
              </a:rPr>
              <a:t>Sinyal problemleri söz konusu olduğunda öncelikle sinyal problemi olan her frekans değeri ve frekansların güncel olup olmadığı Flysat ve Lyngsat gibi sitelerden incelenmelidir. </a:t>
            </a:r>
          </a:p>
          <a:p>
            <a:pPr algn="just"/>
            <a:endParaRPr lang="tr-TR" dirty="0">
              <a:sym typeface="Wingdings" panose="05000000000000000000" pitchFamily="2" charset="2"/>
            </a:endParaRPr>
          </a:p>
          <a:p>
            <a:pPr algn="just"/>
            <a:r>
              <a:rPr lang="tr-TR" dirty="0">
                <a:sym typeface="Wingdings" panose="05000000000000000000" pitchFamily="2" charset="2"/>
              </a:rPr>
              <a:t>Eğer frekans güncelse ve sinyal problemleri, aynı Diseqc’a bağlı frekanslarda ve farklı bölgelerde (HH-HL-VH-VL) gerçekleşiyorsa, müşteriden ilgili Diseqc’a bağlı uydunun sinyallerinin kontrol edilmesi istenmelidir.</a:t>
            </a:r>
          </a:p>
          <a:p>
            <a:pPr algn="just"/>
            <a:endParaRPr lang="tr-TR" dirty="0">
              <a:sym typeface="Wingdings" panose="05000000000000000000" pitchFamily="2" charset="2"/>
            </a:endParaRPr>
          </a:p>
          <a:p>
            <a:pPr algn="just"/>
            <a:r>
              <a:rPr lang="tr-TR" dirty="0">
                <a:sym typeface="Wingdings" panose="05000000000000000000" pitchFamily="2" charset="2"/>
              </a:rPr>
              <a:t>Eğer frekans güncelse ve problem bir Diseqc’de ve bir bölgedeyse (Örn: A Diseqc’ine bağlı Turksat uydusunun Vertical Low (VL) bölgesi) ilgili bölge müşteriye iletilmeli ve bu bölge özelinde kontrol istenmelidir.</a:t>
            </a:r>
          </a:p>
          <a:p>
            <a:pPr algn="just"/>
            <a:endParaRPr lang="tr-TR" dirty="0">
              <a:sym typeface="Wingdings" panose="05000000000000000000" pitchFamily="2" charset="2"/>
            </a:endParaRPr>
          </a:p>
          <a:p>
            <a:pPr algn="just"/>
            <a:r>
              <a:rPr lang="tr-TR" dirty="0">
                <a:sym typeface="Wingdings" panose="05000000000000000000" pitchFamily="2" charset="2"/>
              </a:rPr>
              <a:t>Eğer frekans güncel değilse, frekansların değiştiği müşteriye iletilmeli ve yeni frekans değeri müşteriye gönderilmeli, müşteriden eklenecek yeni frekansın ve bu frekanstan verilecek kanalların onayları istenmelidir.</a:t>
            </a:r>
          </a:p>
          <a:p>
            <a:pPr algn="just"/>
            <a:endParaRPr lang="tr-TR" dirty="0">
              <a:sym typeface="Wingdings" panose="05000000000000000000" pitchFamily="2" charset="2"/>
            </a:endParaRPr>
          </a:p>
          <a:p>
            <a:pPr algn="just"/>
            <a:r>
              <a:rPr lang="tr-TR" dirty="0">
                <a:sym typeface="Wingdings" panose="05000000000000000000" pitchFamily="2" charset="2"/>
              </a:rPr>
              <a:t>Eğer frekans güncelse ve sinyal sorunu yoksa, kanalın şifresinin çözülüp çözülmediği kontrol edilmelidir. Kanalın şifresi çözülmüyorsa, Anevia cihazı özelinde, Anevia cihazı yeniden başlatılmalıdır. Sorunun giderilip giderilmediği kontrol edilmeli ve müşteriye iletilmelidir.</a:t>
            </a:r>
          </a:p>
        </p:txBody>
      </p:sp>
    </p:spTree>
    <p:extLst>
      <p:ext uri="{BB962C8B-B14F-4D97-AF65-F5344CB8AC3E}">
        <p14:creationId xmlns:p14="http://schemas.microsoft.com/office/powerpoint/2010/main" val="246602309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6" name="44 Düz Bağlayıcı"/>
          <p:cNvCxnSpPr/>
          <p:nvPr/>
        </p:nvCxnSpPr>
        <p:spPr>
          <a:xfrm>
            <a:off x="-396875" y="5717314"/>
            <a:ext cx="9540875"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043608" y="2204864"/>
            <a:ext cx="6771876" cy="523220"/>
          </a:xfrm>
          <a:prstGeom prst="rect">
            <a:avLst/>
          </a:prstGeom>
          <a:noFill/>
        </p:spPr>
        <p:txBody>
          <a:bodyPr wrap="square" rtlCol="0">
            <a:spAutoFit/>
          </a:bodyPr>
          <a:lstStyle/>
          <a:p>
            <a:pPr algn="ctr"/>
            <a:r>
              <a:rPr lang="tr-TR" sz="2800" b="1" dirty="0">
                <a:solidFill>
                  <a:schemeClr val="accent1"/>
                </a:solidFill>
              </a:rPr>
              <a:t>SON</a:t>
            </a:r>
          </a:p>
        </p:txBody>
      </p:sp>
      <p:sp>
        <p:nvSpPr>
          <p:cNvPr id="8" name="Rectangle 7"/>
          <p:cNvSpPr/>
          <p:nvPr/>
        </p:nvSpPr>
        <p:spPr>
          <a:xfrm>
            <a:off x="2857488" y="3196642"/>
            <a:ext cx="3214710" cy="369332"/>
          </a:xfrm>
          <a:prstGeom prst="rect">
            <a:avLst/>
          </a:prstGeom>
        </p:spPr>
        <p:txBody>
          <a:bodyPr wrap="square">
            <a:spAutoFit/>
          </a:bodyPr>
          <a:lstStyle/>
          <a:p>
            <a:r>
              <a:rPr lang="tr-TR" dirty="0"/>
              <a:t>Dinlediğiniz için teşekkür ederiz</a:t>
            </a:r>
          </a:p>
        </p:txBody>
      </p:sp>
      <p:cxnSp>
        <p:nvCxnSpPr>
          <p:cNvPr id="9" name="Straight Connector 8"/>
          <p:cNvCxnSpPr/>
          <p:nvPr/>
        </p:nvCxnSpPr>
        <p:spPr>
          <a:xfrm>
            <a:off x="653600" y="2996952"/>
            <a:ext cx="799288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267744" y="4437112"/>
            <a:ext cx="4104456" cy="369332"/>
          </a:xfrm>
          <a:prstGeom prst="rect">
            <a:avLst/>
          </a:prstGeom>
        </p:spPr>
        <p:txBody>
          <a:bodyPr wrap="square">
            <a:spAutoFit/>
          </a:bodyPr>
          <a:lstStyle/>
          <a:p>
            <a:pPr algn="ctr"/>
            <a:r>
              <a:rPr lang="tr-TR" dirty="0"/>
              <a:t>Nisan 2019</a:t>
            </a:r>
          </a:p>
        </p:txBody>
      </p:sp>
      <p:sp>
        <p:nvSpPr>
          <p:cNvPr id="3" name="Slide Number Placeholder 2"/>
          <p:cNvSpPr>
            <a:spLocks noGrp="1"/>
          </p:cNvSpPr>
          <p:nvPr>
            <p:ph type="sldNum" sz="quarter" idx="12"/>
          </p:nvPr>
        </p:nvSpPr>
        <p:spPr/>
        <p:txBody>
          <a:bodyPr/>
          <a:lstStyle/>
          <a:p>
            <a:fld id="{221F8894-E99A-C24B-9F27-2643E2117A13}" type="slidenum">
              <a:rPr lang="en-US" smtClean="0"/>
              <a:t>135</a:t>
            </a:fld>
            <a:endParaRPr lang="en-US"/>
          </a:p>
        </p:txBody>
      </p:sp>
      <p:sp>
        <p:nvSpPr>
          <p:cNvPr id="4" name="Footer Placeholder 3"/>
          <p:cNvSpPr>
            <a:spLocks noGrp="1"/>
          </p:cNvSpPr>
          <p:nvPr>
            <p:ph type="ftr" sz="quarter" idx="11"/>
          </p:nvPr>
        </p:nvSpPr>
        <p:spPr/>
        <p:txBody>
          <a:bodyPr/>
          <a:lstStyle/>
          <a:p>
            <a:r>
              <a:rPr lang="en-US"/>
              <a:t>A0.3</a:t>
            </a:r>
            <a:endParaRPr lang="en-US" dirty="0"/>
          </a:p>
        </p:txBody>
      </p:sp>
    </p:spTree>
    <p:extLst>
      <p:ext uri="{BB962C8B-B14F-4D97-AF65-F5344CB8AC3E}">
        <p14:creationId xmlns:p14="http://schemas.microsoft.com/office/powerpoint/2010/main" val="265827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800"/>
                                  </p:stCondLst>
                                  <p:iterate type="lt">
                                    <p:tmPct val="0"/>
                                  </p:iterate>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ounded Rectangle 1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Rectangle 11"/>
          <p:cNvSpPr/>
          <p:nvPr/>
        </p:nvSpPr>
        <p:spPr>
          <a:xfrm>
            <a:off x="683568" y="3178073"/>
            <a:ext cx="184731" cy="464871"/>
          </a:xfrm>
          <a:prstGeom prst="rect">
            <a:avLst/>
          </a:prstGeom>
        </p:spPr>
        <p:txBody>
          <a:bodyPr wrap="none">
            <a:spAutoFit/>
          </a:bodyPr>
          <a:lstStyle/>
          <a:p>
            <a:pPr>
              <a:lnSpc>
                <a:spcPct val="150000"/>
              </a:lnSpc>
            </a:pPr>
            <a:endParaRPr lang="tr-TR" dirty="0"/>
          </a:p>
        </p:txBody>
      </p:sp>
      <p:sp>
        <p:nvSpPr>
          <p:cNvPr id="13" name="Rectangle 12"/>
          <p:cNvSpPr/>
          <p:nvPr/>
        </p:nvSpPr>
        <p:spPr>
          <a:xfrm>
            <a:off x="483330" y="52550"/>
            <a:ext cx="7487651" cy="584775"/>
          </a:xfrm>
          <a:prstGeom prst="rect">
            <a:avLst/>
          </a:prstGeom>
        </p:spPr>
        <p:txBody>
          <a:bodyPr wrap="square">
            <a:spAutoFit/>
          </a:bodyPr>
          <a:lstStyle/>
          <a:p>
            <a:r>
              <a:rPr lang="tr-TR" sz="3200" b="1" dirty="0">
                <a:solidFill>
                  <a:schemeClr val="tx2"/>
                </a:solidFill>
              </a:rPr>
              <a:t>Kanal Düzenleme İşlemi</a:t>
            </a:r>
            <a:endParaRPr lang="en-US" sz="3200" b="1" dirty="0">
              <a:solidFill>
                <a:schemeClr val="tx2"/>
              </a:solidFill>
            </a:endParaRPr>
          </a:p>
        </p:txBody>
      </p:sp>
      <p:sp>
        <p:nvSpPr>
          <p:cNvPr id="14" name="Rounded Rectangle 13"/>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Rectangle 14"/>
          <p:cNvSpPr/>
          <p:nvPr/>
        </p:nvSpPr>
        <p:spPr>
          <a:xfrm>
            <a:off x="616820" y="1127974"/>
            <a:ext cx="8136904" cy="646331"/>
          </a:xfrm>
          <a:prstGeom prst="rect">
            <a:avLst/>
          </a:prstGeom>
        </p:spPr>
        <p:txBody>
          <a:bodyPr wrap="square">
            <a:spAutoFit/>
          </a:bodyPr>
          <a:lstStyle/>
          <a:p>
            <a:r>
              <a:rPr lang="tr-TR" dirty="0"/>
              <a:t>Açılan ekranda istenilen değişiklikler yapılır ve işlem sonrasında aşağıda bulunan «Kaydet» butonuna basılarak düzenlenmiş bilgiler kayıt edilir.</a:t>
            </a:r>
          </a:p>
        </p:txBody>
      </p:sp>
      <p:sp>
        <p:nvSpPr>
          <p:cNvPr id="16"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14</a:t>
            </a:fld>
            <a:endParaRPr lang="en-US"/>
          </a:p>
        </p:txBody>
      </p:sp>
      <p:sp>
        <p:nvSpPr>
          <p:cNvPr id="17"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pic>
        <p:nvPicPr>
          <p:cNvPr id="18" name="Picture 17"/>
          <p:cNvPicPr>
            <a:picLocks noChangeAspect="1"/>
          </p:cNvPicPr>
          <p:nvPr/>
        </p:nvPicPr>
        <p:blipFill>
          <a:blip r:embed="rId2"/>
          <a:stretch>
            <a:fillRect/>
          </a:stretch>
        </p:blipFill>
        <p:spPr>
          <a:xfrm>
            <a:off x="1317096" y="1774305"/>
            <a:ext cx="6437800" cy="4201842"/>
          </a:xfrm>
          <a:prstGeom prst="rect">
            <a:avLst/>
          </a:prstGeom>
        </p:spPr>
      </p:pic>
      <p:sp>
        <p:nvSpPr>
          <p:cNvPr id="27" name="Oval 26"/>
          <p:cNvSpPr/>
          <p:nvPr/>
        </p:nvSpPr>
        <p:spPr>
          <a:xfrm>
            <a:off x="1317096" y="5583115"/>
            <a:ext cx="599627" cy="393032"/>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3064777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Rounded Rectangle 18"/>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683568" y="3178073"/>
            <a:ext cx="184731" cy="464871"/>
          </a:xfrm>
          <a:prstGeom prst="rect">
            <a:avLst/>
          </a:prstGeom>
        </p:spPr>
        <p:txBody>
          <a:bodyPr wrap="none">
            <a:spAutoFit/>
          </a:bodyPr>
          <a:lstStyle/>
          <a:p>
            <a:pPr>
              <a:lnSpc>
                <a:spcPct val="150000"/>
              </a:lnSpc>
            </a:pPr>
            <a:endParaRPr lang="tr-TR" dirty="0"/>
          </a:p>
        </p:txBody>
      </p:sp>
      <p:sp>
        <p:nvSpPr>
          <p:cNvPr id="21" name="Rectangle 20"/>
          <p:cNvSpPr/>
          <p:nvPr/>
        </p:nvSpPr>
        <p:spPr>
          <a:xfrm>
            <a:off x="483330" y="52550"/>
            <a:ext cx="7487651" cy="584775"/>
          </a:xfrm>
          <a:prstGeom prst="rect">
            <a:avLst/>
          </a:prstGeom>
        </p:spPr>
        <p:txBody>
          <a:bodyPr wrap="square">
            <a:spAutoFit/>
          </a:bodyPr>
          <a:lstStyle/>
          <a:p>
            <a:r>
              <a:rPr lang="tr-TR" sz="3200" b="1" dirty="0">
                <a:solidFill>
                  <a:schemeClr val="tx2"/>
                </a:solidFill>
              </a:rPr>
              <a:t>Kanal Silme İşlemi</a:t>
            </a:r>
            <a:endParaRPr lang="en-US" sz="3200" b="1" dirty="0">
              <a:solidFill>
                <a:schemeClr val="tx2"/>
              </a:solidFill>
            </a:endParaRPr>
          </a:p>
        </p:txBody>
      </p:sp>
      <p:sp>
        <p:nvSpPr>
          <p:cNvPr id="22" name="Rounded Rectangle 21"/>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Rectangle 22"/>
          <p:cNvSpPr/>
          <p:nvPr/>
        </p:nvSpPr>
        <p:spPr>
          <a:xfrm>
            <a:off x="616820" y="1127974"/>
            <a:ext cx="8136904" cy="923330"/>
          </a:xfrm>
          <a:prstGeom prst="rect">
            <a:avLst/>
          </a:prstGeom>
        </p:spPr>
        <p:txBody>
          <a:bodyPr wrap="square">
            <a:spAutoFit/>
          </a:bodyPr>
          <a:lstStyle/>
          <a:p>
            <a:r>
              <a:rPr lang="tr-TR" dirty="0"/>
              <a:t>Müşteriler, kanaldan yayının kesilmesi üzerine kanalın listeden silinmesini isteyebilmektedirler. Kanalı silmek için ilgili kanalın yanında bulunan kanal silme butonuna basılmalıdır. </a:t>
            </a:r>
          </a:p>
        </p:txBody>
      </p:sp>
      <p:sp>
        <p:nvSpPr>
          <p:cNvPr id="24"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15</a:t>
            </a:fld>
            <a:endParaRPr lang="en-US"/>
          </a:p>
        </p:txBody>
      </p:sp>
      <p:sp>
        <p:nvSpPr>
          <p:cNvPr id="25"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pic>
        <p:nvPicPr>
          <p:cNvPr id="26" name="Picture 25"/>
          <p:cNvPicPr>
            <a:picLocks noChangeAspect="1"/>
          </p:cNvPicPr>
          <p:nvPr/>
        </p:nvPicPr>
        <p:blipFill>
          <a:blip r:embed="rId2"/>
          <a:stretch>
            <a:fillRect/>
          </a:stretch>
        </p:blipFill>
        <p:spPr>
          <a:xfrm>
            <a:off x="989022" y="2051304"/>
            <a:ext cx="7392499" cy="2425322"/>
          </a:xfrm>
          <a:prstGeom prst="rect">
            <a:avLst/>
          </a:prstGeom>
        </p:spPr>
      </p:pic>
      <p:sp>
        <p:nvSpPr>
          <p:cNvPr id="28" name="Oval 27"/>
          <p:cNvSpPr/>
          <p:nvPr/>
        </p:nvSpPr>
        <p:spPr>
          <a:xfrm>
            <a:off x="7588425" y="3965331"/>
            <a:ext cx="166390" cy="237392"/>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2471456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ounded Rectangle 1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Rectangle 11"/>
          <p:cNvSpPr/>
          <p:nvPr/>
        </p:nvSpPr>
        <p:spPr>
          <a:xfrm>
            <a:off x="683568" y="3178073"/>
            <a:ext cx="184731" cy="464871"/>
          </a:xfrm>
          <a:prstGeom prst="rect">
            <a:avLst/>
          </a:prstGeom>
        </p:spPr>
        <p:txBody>
          <a:bodyPr wrap="none">
            <a:spAutoFit/>
          </a:bodyPr>
          <a:lstStyle/>
          <a:p>
            <a:pPr>
              <a:lnSpc>
                <a:spcPct val="150000"/>
              </a:lnSpc>
            </a:pPr>
            <a:endParaRPr lang="tr-TR" dirty="0"/>
          </a:p>
        </p:txBody>
      </p:sp>
      <p:sp>
        <p:nvSpPr>
          <p:cNvPr id="13" name="Rectangle 12"/>
          <p:cNvSpPr/>
          <p:nvPr/>
        </p:nvSpPr>
        <p:spPr>
          <a:xfrm>
            <a:off x="483330" y="52550"/>
            <a:ext cx="7487651" cy="584775"/>
          </a:xfrm>
          <a:prstGeom prst="rect">
            <a:avLst/>
          </a:prstGeom>
        </p:spPr>
        <p:txBody>
          <a:bodyPr wrap="square">
            <a:spAutoFit/>
          </a:bodyPr>
          <a:lstStyle/>
          <a:p>
            <a:r>
              <a:rPr lang="tr-TR" sz="3200" b="1" dirty="0">
                <a:solidFill>
                  <a:schemeClr val="tx2"/>
                </a:solidFill>
              </a:rPr>
              <a:t>Kanal Silme İşlemi</a:t>
            </a:r>
            <a:endParaRPr lang="en-US" sz="3200" b="1" dirty="0">
              <a:solidFill>
                <a:schemeClr val="tx2"/>
              </a:solidFill>
            </a:endParaRPr>
          </a:p>
        </p:txBody>
      </p:sp>
      <p:sp>
        <p:nvSpPr>
          <p:cNvPr id="14" name="Rounded Rectangle 13"/>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Rectangle 14"/>
          <p:cNvSpPr/>
          <p:nvPr/>
        </p:nvSpPr>
        <p:spPr>
          <a:xfrm>
            <a:off x="616820" y="1127974"/>
            <a:ext cx="8136904" cy="646331"/>
          </a:xfrm>
          <a:prstGeom prst="rect">
            <a:avLst/>
          </a:prstGeom>
        </p:spPr>
        <p:txBody>
          <a:bodyPr wrap="square">
            <a:spAutoFit/>
          </a:bodyPr>
          <a:lstStyle/>
          <a:p>
            <a:r>
              <a:rPr lang="tr-TR" dirty="0"/>
              <a:t>Bu işlemin ardından onay ekranı açılacaktır. Bu ekranda sol altta bulunan «Sil» butonuna basılmalı ve işlem onaylanmalıdır.</a:t>
            </a:r>
          </a:p>
        </p:txBody>
      </p:sp>
      <p:sp>
        <p:nvSpPr>
          <p:cNvPr id="16"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16</a:t>
            </a:fld>
            <a:endParaRPr lang="en-US"/>
          </a:p>
        </p:txBody>
      </p:sp>
      <p:sp>
        <p:nvSpPr>
          <p:cNvPr id="17"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sp>
        <p:nvSpPr>
          <p:cNvPr id="18" name="Oval 17"/>
          <p:cNvSpPr/>
          <p:nvPr/>
        </p:nvSpPr>
        <p:spPr>
          <a:xfrm>
            <a:off x="7588425" y="3965331"/>
            <a:ext cx="166390" cy="237392"/>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pic>
        <p:nvPicPr>
          <p:cNvPr id="27" name="Picture 26"/>
          <p:cNvPicPr>
            <a:picLocks noChangeAspect="1"/>
          </p:cNvPicPr>
          <p:nvPr/>
        </p:nvPicPr>
        <p:blipFill>
          <a:blip r:embed="rId2"/>
          <a:stretch>
            <a:fillRect/>
          </a:stretch>
        </p:blipFill>
        <p:spPr>
          <a:xfrm>
            <a:off x="1359215" y="1774305"/>
            <a:ext cx="6652113" cy="4315412"/>
          </a:xfrm>
          <a:prstGeom prst="rect">
            <a:avLst/>
          </a:prstGeom>
        </p:spPr>
      </p:pic>
      <p:sp>
        <p:nvSpPr>
          <p:cNvPr id="29" name="Oval 28"/>
          <p:cNvSpPr/>
          <p:nvPr/>
        </p:nvSpPr>
        <p:spPr>
          <a:xfrm>
            <a:off x="1359215" y="5644662"/>
            <a:ext cx="469585" cy="44505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3459725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Rounded Rectangle 18"/>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683568" y="3178073"/>
            <a:ext cx="184731" cy="464871"/>
          </a:xfrm>
          <a:prstGeom prst="rect">
            <a:avLst/>
          </a:prstGeom>
        </p:spPr>
        <p:txBody>
          <a:bodyPr wrap="none">
            <a:spAutoFit/>
          </a:bodyPr>
          <a:lstStyle/>
          <a:p>
            <a:pPr>
              <a:lnSpc>
                <a:spcPct val="150000"/>
              </a:lnSpc>
            </a:pPr>
            <a:endParaRPr lang="tr-TR" dirty="0"/>
          </a:p>
        </p:txBody>
      </p:sp>
      <p:sp>
        <p:nvSpPr>
          <p:cNvPr id="21" name="Rectangle 20"/>
          <p:cNvSpPr/>
          <p:nvPr/>
        </p:nvSpPr>
        <p:spPr>
          <a:xfrm>
            <a:off x="483330" y="52550"/>
            <a:ext cx="7487651" cy="584775"/>
          </a:xfrm>
          <a:prstGeom prst="rect">
            <a:avLst/>
          </a:prstGeom>
        </p:spPr>
        <p:txBody>
          <a:bodyPr wrap="square">
            <a:spAutoFit/>
          </a:bodyPr>
          <a:lstStyle/>
          <a:p>
            <a:r>
              <a:rPr lang="tr-TR" sz="3200" b="1" dirty="0">
                <a:solidFill>
                  <a:schemeClr val="tx2"/>
                </a:solidFill>
              </a:rPr>
              <a:t>Kanal Silme İşlemi</a:t>
            </a:r>
            <a:endParaRPr lang="en-US" sz="3200" b="1" dirty="0">
              <a:solidFill>
                <a:schemeClr val="tx2"/>
              </a:solidFill>
            </a:endParaRPr>
          </a:p>
        </p:txBody>
      </p:sp>
      <p:sp>
        <p:nvSpPr>
          <p:cNvPr id="22" name="Rounded Rectangle 21"/>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Rectangle 22"/>
          <p:cNvSpPr/>
          <p:nvPr/>
        </p:nvSpPr>
        <p:spPr>
          <a:xfrm>
            <a:off x="616820" y="1127974"/>
            <a:ext cx="8136904" cy="369332"/>
          </a:xfrm>
          <a:prstGeom prst="rect">
            <a:avLst/>
          </a:prstGeom>
        </p:spPr>
        <p:txBody>
          <a:bodyPr wrap="square">
            <a:spAutoFit/>
          </a:bodyPr>
          <a:lstStyle/>
          <a:p>
            <a:r>
              <a:rPr lang="tr-TR" dirty="0"/>
              <a:t>Kanal listesi kontrol edilmeli ve kanalın silindiği görülmelidir.</a:t>
            </a:r>
          </a:p>
        </p:txBody>
      </p:sp>
      <p:sp>
        <p:nvSpPr>
          <p:cNvPr id="24"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17</a:t>
            </a:fld>
            <a:endParaRPr lang="en-US"/>
          </a:p>
        </p:txBody>
      </p:sp>
      <p:sp>
        <p:nvSpPr>
          <p:cNvPr id="25"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pic>
        <p:nvPicPr>
          <p:cNvPr id="26" name="Picture 25"/>
          <p:cNvPicPr>
            <a:picLocks noChangeAspect="1"/>
          </p:cNvPicPr>
          <p:nvPr/>
        </p:nvPicPr>
        <p:blipFill>
          <a:blip r:embed="rId2"/>
          <a:stretch>
            <a:fillRect/>
          </a:stretch>
        </p:blipFill>
        <p:spPr>
          <a:xfrm>
            <a:off x="956784" y="1669344"/>
            <a:ext cx="7456975" cy="2041010"/>
          </a:xfrm>
          <a:prstGeom prst="rect">
            <a:avLst/>
          </a:prstGeom>
        </p:spPr>
      </p:pic>
    </p:spTree>
    <p:extLst>
      <p:ext uri="{BB962C8B-B14F-4D97-AF65-F5344CB8AC3E}">
        <p14:creationId xmlns:p14="http://schemas.microsoft.com/office/powerpoint/2010/main" val="20655195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ounded Rectangle 9"/>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Rectangle 10"/>
          <p:cNvSpPr/>
          <p:nvPr/>
        </p:nvSpPr>
        <p:spPr>
          <a:xfrm>
            <a:off x="683568" y="3178073"/>
            <a:ext cx="184731" cy="464871"/>
          </a:xfrm>
          <a:prstGeom prst="rect">
            <a:avLst/>
          </a:prstGeom>
        </p:spPr>
        <p:txBody>
          <a:bodyPr wrap="none">
            <a:spAutoFit/>
          </a:bodyPr>
          <a:lstStyle/>
          <a:p>
            <a:pPr>
              <a:lnSpc>
                <a:spcPct val="150000"/>
              </a:lnSpc>
            </a:pPr>
            <a:endParaRPr lang="tr-TR" dirty="0"/>
          </a:p>
        </p:txBody>
      </p:sp>
      <p:sp>
        <p:nvSpPr>
          <p:cNvPr id="12" name="Rectangle 11"/>
          <p:cNvSpPr/>
          <p:nvPr/>
        </p:nvSpPr>
        <p:spPr>
          <a:xfrm>
            <a:off x="483330" y="52550"/>
            <a:ext cx="7487651" cy="584775"/>
          </a:xfrm>
          <a:prstGeom prst="rect">
            <a:avLst/>
          </a:prstGeom>
        </p:spPr>
        <p:txBody>
          <a:bodyPr wrap="square">
            <a:spAutoFit/>
          </a:bodyPr>
          <a:lstStyle/>
          <a:p>
            <a:r>
              <a:rPr lang="tr-TR" sz="3200" b="1" dirty="0">
                <a:solidFill>
                  <a:schemeClr val="tx2"/>
                </a:solidFill>
              </a:rPr>
              <a:t>Kanal Grupları</a:t>
            </a:r>
            <a:endParaRPr lang="en-US" sz="3200" b="1" dirty="0">
              <a:solidFill>
                <a:schemeClr val="tx2"/>
              </a:solidFill>
            </a:endParaRPr>
          </a:p>
        </p:txBody>
      </p:sp>
      <p:sp>
        <p:nvSpPr>
          <p:cNvPr id="13" name="Rounded Rectangle 12"/>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Rectangle 13"/>
          <p:cNvSpPr/>
          <p:nvPr/>
        </p:nvSpPr>
        <p:spPr>
          <a:xfrm>
            <a:off x="616820" y="1127974"/>
            <a:ext cx="8136904" cy="923330"/>
          </a:xfrm>
          <a:prstGeom prst="rect">
            <a:avLst/>
          </a:prstGeom>
        </p:spPr>
        <p:txBody>
          <a:bodyPr wrap="square">
            <a:spAutoFit/>
          </a:bodyPr>
          <a:lstStyle/>
          <a:p>
            <a:r>
              <a:rPr lang="tr-TR" dirty="0"/>
              <a:t>Müşteri isteği ile TV kanalları gruplanıp odalara bu gruplar kullanılarak özel kanal listesi oluşturulabilmektedir. Kanal grubu menüsüne TV </a:t>
            </a:r>
            <a:r>
              <a:rPr lang="tr-TR" dirty="0">
                <a:sym typeface="Wingdings" panose="05000000000000000000" pitchFamily="2" charset="2"/>
              </a:rPr>
              <a:t> Kanal Grubu yolundan giriş yapılabilir.</a:t>
            </a:r>
            <a:endParaRPr lang="tr-TR" dirty="0"/>
          </a:p>
        </p:txBody>
      </p:sp>
      <p:sp>
        <p:nvSpPr>
          <p:cNvPr id="15"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18</a:t>
            </a:fld>
            <a:endParaRPr lang="en-US"/>
          </a:p>
        </p:txBody>
      </p:sp>
      <p:sp>
        <p:nvSpPr>
          <p:cNvPr id="16"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pic>
        <p:nvPicPr>
          <p:cNvPr id="17" name="Picture 16"/>
          <p:cNvPicPr>
            <a:picLocks noChangeAspect="1"/>
          </p:cNvPicPr>
          <p:nvPr/>
        </p:nvPicPr>
        <p:blipFill>
          <a:blip r:embed="rId2"/>
          <a:stretch>
            <a:fillRect/>
          </a:stretch>
        </p:blipFill>
        <p:spPr>
          <a:xfrm>
            <a:off x="697777" y="2205728"/>
            <a:ext cx="7974989" cy="1437216"/>
          </a:xfrm>
          <a:prstGeom prst="rect">
            <a:avLst/>
          </a:prstGeom>
        </p:spPr>
      </p:pic>
    </p:spTree>
    <p:extLst>
      <p:ext uri="{BB962C8B-B14F-4D97-AF65-F5344CB8AC3E}">
        <p14:creationId xmlns:p14="http://schemas.microsoft.com/office/powerpoint/2010/main" val="31257805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Rectangle 18"/>
          <p:cNvSpPr/>
          <p:nvPr/>
        </p:nvSpPr>
        <p:spPr>
          <a:xfrm>
            <a:off x="683568" y="3178073"/>
            <a:ext cx="184731" cy="464871"/>
          </a:xfrm>
          <a:prstGeom prst="rect">
            <a:avLst/>
          </a:prstGeom>
        </p:spPr>
        <p:txBody>
          <a:bodyPr wrap="none">
            <a:spAutoFit/>
          </a:bodyPr>
          <a:lstStyle/>
          <a:p>
            <a:pPr>
              <a:lnSpc>
                <a:spcPct val="150000"/>
              </a:lnSpc>
            </a:pPr>
            <a:endParaRPr lang="tr-TR" dirty="0"/>
          </a:p>
        </p:txBody>
      </p:sp>
      <p:sp>
        <p:nvSpPr>
          <p:cNvPr id="20" name="Rectangle 19"/>
          <p:cNvSpPr/>
          <p:nvPr/>
        </p:nvSpPr>
        <p:spPr>
          <a:xfrm>
            <a:off x="483330" y="52550"/>
            <a:ext cx="7487651" cy="584775"/>
          </a:xfrm>
          <a:prstGeom prst="rect">
            <a:avLst/>
          </a:prstGeom>
        </p:spPr>
        <p:txBody>
          <a:bodyPr wrap="square">
            <a:spAutoFit/>
          </a:bodyPr>
          <a:lstStyle/>
          <a:p>
            <a:r>
              <a:rPr lang="tr-TR" sz="3200" b="1" dirty="0">
                <a:solidFill>
                  <a:schemeClr val="tx2"/>
                </a:solidFill>
              </a:rPr>
              <a:t>Kanal Grupları</a:t>
            </a:r>
            <a:endParaRPr lang="en-US" sz="3200" b="1" dirty="0">
              <a:solidFill>
                <a:schemeClr val="tx2"/>
              </a:solidFill>
            </a:endParaRP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Rectangle 21"/>
          <p:cNvSpPr/>
          <p:nvPr/>
        </p:nvSpPr>
        <p:spPr>
          <a:xfrm>
            <a:off x="616820" y="1127974"/>
            <a:ext cx="8136904" cy="646331"/>
          </a:xfrm>
          <a:prstGeom prst="rect">
            <a:avLst/>
          </a:prstGeom>
        </p:spPr>
        <p:txBody>
          <a:bodyPr wrap="square">
            <a:spAutoFit/>
          </a:bodyPr>
          <a:lstStyle/>
          <a:p>
            <a:r>
              <a:rPr lang="tr-TR" dirty="0"/>
              <a:t>Kanal Grubu sayfasından sol altta bulunan butona basılarak yeni kanal grubu oluşturulabilir.</a:t>
            </a:r>
          </a:p>
        </p:txBody>
      </p:sp>
      <p:sp>
        <p:nvSpPr>
          <p:cNvPr id="23"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19</a:t>
            </a:fld>
            <a:endParaRPr lang="en-US"/>
          </a:p>
        </p:txBody>
      </p:sp>
      <p:sp>
        <p:nvSpPr>
          <p:cNvPr id="24"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pic>
        <p:nvPicPr>
          <p:cNvPr id="25" name="Picture 24"/>
          <p:cNvPicPr>
            <a:picLocks noChangeAspect="1"/>
          </p:cNvPicPr>
          <p:nvPr/>
        </p:nvPicPr>
        <p:blipFill>
          <a:blip r:embed="rId2"/>
          <a:stretch>
            <a:fillRect/>
          </a:stretch>
        </p:blipFill>
        <p:spPr>
          <a:xfrm>
            <a:off x="1267089" y="1944696"/>
            <a:ext cx="6537813" cy="3796681"/>
          </a:xfrm>
          <a:prstGeom prst="rect">
            <a:avLst/>
          </a:prstGeom>
        </p:spPr>
      </p:pic>
      <p:sp>
        <p:nvSpPr>
          <p:cNvPr id="26" name="Oval 25"/>
          <p:cNvSpPr/>
          <p:nvPr/>
        </p:nvSpPr>
        <p:spPr>
          <a:xfrm>
            <a:off x="1267089" y="5296796"/>
            <a:ext cx="394657" cy="444581"/>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4564942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p:cNvSpPr/>
          <p:nvPr/>
        </p:nvSpPr>
        <p:spPr>
          <a:xfrm>
            <a:off x="4479637" y="3059668"/>
            <a:ext cx="184731" cy="369332"/>
          </a:xfrm>
          <a:prstGeom prst="rect">
            <a:avLst/>
          </a:prstGeom>
        </p:spPr>
        <p:txBody>
          <a:bodyPr wrap="none">
            <a:spAutoFit/>
          </a:bodyPr>
          <a:lstStyle/>
          <a:p>
            <a:pPr algn="ctr"/>
            <a:endParaRPr lang="tr-TR" b="1" dirty="0">
              <a:solidFill>
                <a:schemeClr val="accent1"/>
              </a:solidFill>
            </a:endParaRPr>
          </a:p>
        </p:txBody>
      </p:sp>
      <p:sp>
        <p:nvSpPr>
          <p:cNvPr id="15" name="Rectangle 14"/>
          <p:cNvSpPr/>
          <p:nvPr/>
        </p:nvSpPr>
        <p:spPr>
          <a:xfrm>
            <a:off x="356881" y="307532"/>
            <a:ext cx="8136904" cy="1200329"/>
          </a:xfrm>
          <a:prstGeom prst="rect">
            <a:avLst/>
          </a:prstGeom>
          <a:noFill/>
        </p:spPr>
        <p:txBody>
          <a:bodyPr wrap="square">
            <a:spAutoFit/>
          </a:bodyPr>
          <a:lstStyle/>
          <a:p>
            <a:pPr algn="just"/>
            <a:endParaRPr lang="tr-TR" b="1" dirty="0"/>
          </a:p>
          <a:p>
            <a:pPr algn="just"/>
            <a:r>
              <a:rPr lang="tr-TR" b="1" dirty="0"/>
              <a:t>Bölümler</a:t>
            </a:r>
          </a:p>
          <a:p>
            <a:pPr algn="just"/>
            <a:endParaRPr lang="tr-TR" b="1" dirty="0"/>
          </a:p>
          <a:p>
            <a:pPr marL="800100" lvl="1" indent="-342900" algn="just">
              <a:buFont typeface="+mj-lt"/>
              <a:buAutoNum type="arabicPeriod"/>
            </a:pPr>
            <a:endParaRPr lang="tr-TR" dirty="0"/>
          </a:p>
        </p:txBody>
      </p:sp>
      <p:sp>
        <p:nvSpPr>
          <p:cNvPr id="3" name="Slide Number Placeholder 2"/>
          <p:cNvSpPr>
            <a:spLocks noGrp="1"/>
          </p:cNvSpPr>
          <p:nvPr>
            <p:ph type="sldNum" sz="quarter" idx="12"/>
          </p:nvPr>
        </p:nvSpPr>
        <p:spPr/>
        <p:txBody>
          <a:bodyPr/>
          <a:lstStyle/>
          <a:p>
            <a:fld id="{221F8894-E99A-C24B-9F27-2643E2117A13}" type="slidenum">
              <a:rPr lang="en-US" smtClean="0"/>
              <a:t>2</a:t>
            </a:fld>
            <a:endParaRPr lang="en-US"/>
          </a:p>
        </p:txBody>
      </p:sp>
      <p:sp>
        <p:nvSpPr>
          <p:cNvPr id="4" name="Footer Placeholder 3"/>
          <p:cNvSpPr>
            <a:spLocks noGrp="1"/>
          </p:cNvSpPr>
          <p:nvPr>
            <p:ph type="ftr" sz="quarter" idx="11"/>
          </p:nvPr>
        </p:nvSpPr>
        <p:spPr/>
        <p:txBody>
          <a:bodyPr/>
          <a:lstStyle/>
          <a:p>
            <a:r>
              <a:rPr lang="en-US"/>
              <a:t>A0.3</a:t>
            </a:r>
            <a:endParaRPr lang="en-US" dirty="0"/>
          </a:p>
        </p:txBody>
      </p:sp>
      <p:sp>
        <p:nvSpPr>
          <p:cNvPr id="2" name="TextBox 1"/>
          <p:cNvSpPr txBox="1"/>
          <p:nvPr/>
        </p:nvSpPr>
        <p:spPr>
          <a:xfrm>
            <a:off x="356881" y="1507860"/>
            <a:ext cx="8136903" cy="3693319"/>
          </a:xfrm>
          <a:prstGeom prst="rect">
            <a:avLst/>
          </a:prstGeom>
          <a:noFill/>
        </p:spPr>
        <p:txBody>
          <a:bodyPr wrap="square" rtlCol="0">
            <a:spAutoFit/>
          </a:bodyPr>
          <a:lstStyle/>
          <a:p>
            <a:pPr marL="342900" indent="-342900">
              <a:buFont typeface="+mj-lt"/>
              <a:buAutoNum type="arabicPeriod"/>
            </a:pPr>
            <a:r>
              <a:rPr lang="tr-TR" dirty="0"/>
              <a:t>Yönetici Paneli</a:t>
            </a:r>
          </a:p>
          <a:p>
            <a:pPr marL="342900" indent="-342900">
              <a:buFont typeface="+mj-lt"/>
              <a:buAutoNum type="arabicPeriod"/>
            </a:pPr>
            <a:r>
              <a:rPr lang="tr-TR" dirty="0"/>
              <a:t>Yönetici Paneli’nde Kanal İşlemleri</a:t>
            </a:r>
          </a:p>
          <a:p>
            <a:pPr marL="342900" indent="-342900">
              <a:buFont typeface="+mj-lt"/>
              <a:buAutoNum type="arabicPeriod"/>
            </a:pPr>
            <a:r>
              <a:rPr lang="tr-TR" dirty="0"/>
              <a:t>Anevia’da Kanal İşlemleri</a:t>
            </a:r>
          </a:p>
          <a:p>
            <a:pPr marL="342900" indent="-342900">
              <a:buFont typeface="+mj-lt"/>
              <a:buAutoNum type="arabicPeriod"/>
            </a:pPr>
            <a:r>
              <a:rPr lang="tr-TR" dirty="0"/>
              <a:t>Wisi’de Kanal İşlemleri</a:t>
            </a:r>
          </a:p>
          <a:p>
            <a:pPr marL="342900" indent="-342900">
              <a:buFont typeface="+mj-lt"/>
              <a:buAutoNum type="arabicPeriod"/>
            </a:pPr>
            <a:r>
              <a:rPr lang="tr-TR" dirty="0"/>
              <a:t>Toucan’da Info Kanal İşlemleri</a:t>
            </a:r>
          </a:p>
          <a:p>
            <a:pPr marL="342900" indent="-342900">
              <a:buFont typeface="+mj-lt"/>
              <a:buAutoNum type="arabicPeriod"/>
            </a:pPr>
            <a:r>
              <a:rPr lang="tr-TR" dirty="0"/>
              <a:t>PMS Operasyonları</a:t>
            </a:r>
          </a:p>
          <a:p>
            <a:pPr marL="342900" indent="-342900">
              <a:buFont typeface="+mj-lt"/>
              <a:buAutoNum type="arabicPeriod"/>
            </a:pPr>
            <a:r>
              <a:rPr lang="tr-TR" dirty="0"/>
              <a:t>Oda İşlemleri</a:t>
            </a:r>
          </a:p>
          <a:p>
            <a:pPr marL="342900" indent="-342900">
              <a:buFont typeface="+mj-lt"/>
              <a:buAutoNum type="arabicPeriod"/>
            </a:pPr>
            <a:r>
              <a:rPr lang="tr-TR" dirty="0"/>
              <a:t>TV İşlemleri</a:t>
            </a:r>
          </a:p>
          <a:p>
            <a:pPr marL="342900" indent="-342900">
              <a:buFont typeface="+mj-lt"/>
              <a:buAutoNum type="arabicPeriod"/>
            </a:pPr>
            <a:r>
              <a:rPr lang="tr-TR" dirty="0"/>
              <a:t>Servisler</a:t>
            </a:r>
          </a:p>
          <a:p>
            <a:pPr marL="342900" indent="-342900">
              <a:buFont typeface="+mj-lt"/>
              <a:buAutoNum type="arabicPeriod"/>
            </a:pPr>
            <a:r>
              <a:rPr lang="tr-TR" dirty="0"/>
              <a:t>İçerik Yönetimi</a:t>
            </a:r>
          </a:p>
          <a:p>
            <a:pPr marL="342900" indent="-342900">
              <a:buFont typeface="+mj-lt"/>
              <a:buAutoNum type="arabicPeriod"/>
            </a:pPr>
            <a:r>
              <a:rPr lang="tr-TR" dirty="0"/>
              <a:t>Bootcaster Servisi</a:t>
            </a:r>
          </a:p>
          <a:p>
            <a:pPr marL="342900" indent="-342900">
              <a:buFont typeface="+mj-lt"/>
              <a:buAutoNum type="arabicPeriod"/>
            </a:pPr>
            <a:r>
              <a:rPr lang="tr-TR" dirty="0"/>
              <a:t>Sinyal Problemleri</a:t>
            </a:r>
          </a:p>
          <a:p>
            <a:pPr algn="ctr"/>
            <a:endParaRPr lang="tr-TR" dirty="0"/>
          </a:p>
        </p:txBody>
      </p:sp>
    </p:spTree>
    <p:extLst>
      <p:ext uri="{BB962C8B-B14F-4D97-AF65-F5344CB8AC3E}">
        <p14:creationId xmlns:p14="http://schemas.microsoft.com/office/powerpoint/2010/main" val="1481577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ounded Rectangle 1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Rectangle 11"/>
          <p:cNvSpPr/>
          <p:nvPr/>
        </p:nvSpPr>
        <p:spPr>
          <a:xfrm>
            <a:off x="683568" y="3178073"/>
            <a:ext cx="184731" cy="464871"/>
          </a:xfrm>
          <a:prstGeom prst="rect">
            <a:avLst/>
          </a:prstGeom>
        </p:spPr>
        <p:txBody>
          <a:bodyPr wrap="none">
            <a:spAutoFit/>
          </a:bodyPr>
          <a:lstStyle/>
          <a:p>
            <a:pPr>
              <a:lnSpc>
                <a:spcPct val="150000"/>
              </a:lnSpc>
            </a:pPr>
            <a:endParaRPr lang="tr-TR" dirty="0"/>
          </a:p>
        </p:txBody>
      </p:sp>
      <p:sp>
        <p:nvSpPr>
          <p:cNvPr id="13" name="Rectangle 12"/>
          <p:cNvSpPr/>
          <p:nvPr/>
        </p:nvSpPr>
        <p:spPr>
          <a:xfrm>
            <a:off x="483330" y="52550"/>
            <a:ext cx="7487651" cy="584775"/>
          </a:xfrm>
          <a:prstGeom prst="rect">
            <a:avLst/>
          </a:prstGeom>
        </p:spPr>
        <p:txBody>
          <a:bodyPr wrap="square">
            <a:spAutoFit/>
          </a:bodyPr>
          <a:lstStyle/>
          <a:p>
            <a:r>
              <a:rPr lang="tr-TR" sz="3200" b="1" dirty="0">
                <a:solidFill>
                  <a:schemeClr val="tx2"/>
                </a:solidFill>
              </a:rPr>
              <a:t>Kanal Grubu</a:t>
            </a:r>
            <a:endParaRPr lang="en-US" sz="3200" b="1" dirty="0">
              <a:solidFill>
                <a:schemeClr val="tx2"/>
              </a:solidFill>
            </a:endParaRPr>
          </a:p>
        </p:txBody>
      </p:sp>
      <p:sp>
        <p:nvSpPr>
          <p:cNvPr id="14" name="Rounded Rectangle 13"/>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Rectangle 14"/>
          <p:cNvSpPr/>
          <p:nvPr/>
        </p:nvSpPr>
        <p:spPr>
          <a:xfrm>
            <a:off x="616820" y="1127974"/>
            <a:ext cx="8136904" cy="923330"/>
          </a:xfrm>
          <a:prstGeom prst="rect">
            <a:avLst/>
          </a:prstGeom>
        </p:spPr>
        <p:txBody>
          <a:bodyPr wrap="square">
            <a:spAutoFit/>
          </a:bodyPr>
          <a:lstStyle/>
          <a:p>
            <a:r>
              <a:rPr lang="tr-TR" dirty="0"/>
              <a:t>Oluşturulacak kanal grubuna isim ve açıklama girilerek gruba eklenecek kanallar soldaki listeden sağdaki listeye atılmalıdır. Örnek olarak «Ober» kanalı kanal grubuna eklenmiştir. Sonrasında «Oluştur» butonuna basılmalıdır.</a:t>
            </a:r>
          </a:p>
        </p:txBody>
      </p:sp>
      <p:sp>
        <p:nvSpPr>
          <p:cNvPr id="16"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20</a:t>
            </a:fld>
            <a:endParaRPr lang="en-US"/>
          </a:p>
        </p:txBody>
      </p:sp>
      <p:sp>
        <p:nvSpPr>
          <p:cNvPr id="17"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pic>
        <p:nvPicPr>
          <p:cNvPr id="27" name="Picture 26"/>
          <p:cNvPicPr>
            <a:picLocks noChangeAspect="1"/>
          </p:cNvPicPr>
          <p:nvPr/>
        </p:nvPicPr>
        <p:blipFill>
          <a:blip r:embed="rId2"/>
          <a:stretch>
            <a:fillRect/>
          </a:stretch>
        </p:blipFill>
        <p:spPr>
          <a:xfrm>
            <a:off x="1308303" y="2109763"/>
            <a:ext cx="6455385" cy="3781083"/>
          </a:xfrm>
          <a:prstGeom prst="rect">
            <a:avLst/>
          </a:prstGeom>
        </p:spPr>
      </p:pic>
      <p:sp>
        <p:nvSpPr>
          <p:cNvPr id="28" name="Oval 27"/>
          <p:cNvSpPr/>
          <p:nvPr/>
        </p:nvSpPr>
        <p:spPr>
          <a:xfrm>
            <a:off x="1308303" y="5483801"/>
            <a:ext cx="634797" cy="40704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0252162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Rounded Rectangle 25"/>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 name="Rectangle 28"/>
          <p:cNvSpPr/>
          <p:nvPr/>
        </p:nvSpPr>
        <p:spPr>
          <a:xfrm>
            <a:off x="683568" y="3178073"/>
            <a:ext cx="184731" cy="464871"/>
          </a:xfrm>
          <a:prstGeom prst="rect">
            <a:avLst/>
          </a:prstGeom>
        </p:spPr>
        <p:txBody>
          <a:bodyPr wrap="none">
            <a:spAutoFit/>
          </a:bodyPr>
          <a:lstStyle/>
          <a:p>
            <a:pPr>
              <a:lnSpc>
                <a:spcPct val="150000"/>
              </a:lnSpc>
            </a:pPr>
            <a:endParaRPr lang="tr-TR" dirty="0"/>
          </a:p>
        </p:txBody>
      </p:sp>
      <p:sp>
        <p:nvSpPr>
          <p:cNvPr id="30" name="Rectangle 29"/>
          <p:cNvSpPr/>
          <p:nvPr/>
        </p:nvSpPr>
        <p:spPr>
          <a:xfrm>
            <a:off x="483330" y="52550"/>
            <a:ext cx="7487651" cy="584775"/>
          </a:xfrm>
          <a:prstGeom prst="rect">
            <a:avLst/>
          </a:prstGeom>
        </p:spPr>
        <p:txBody>
          <a:bodyPr wrap="square">
            <a:spAutoFit/>
          </a:bodyPr>
          <a:lstStyle/>
          <a:p>
            <a:r>
              <a:rPr lang="tr-TR" sz="3200" b="1" dirty="0">
                <a:solidFill>
                  <a:schemeClr val="tx2"/>
                </a:solidFill>
              </a:rPr>
              <a:t>Kanal Grubu</a:t>
            </a:r>
            <a:endParaRPr lang="en-US" sz="3200" b="1" dirty="0">
              <a:solidFill>
                <a:schemeClr val="tx2"/>
              </a:solidFill>
            </a:endParaRPr>
          </a:p>
        </p:txBody>
      </p:sp>
      <p:sp>
        <p:nvSpPr>
          <p:cNvPr id="31" name="Rounded Rectangle 3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2" name="Rectangle 31"/>
          <p:cNvSpPr/>
          <p:nvPr/>
        </p:nvSpPr>
        <p:spPr>
          <a:xfrm>
            <a:off x="616820" y="1127974"/>
            <a:ext cx="8136904" cy="369332"/>
          </a:xfrm>
          <a:prstGeom prst="rect">
            <a:avLst/>
          </a:prstGeom>
        </p:spPr>
        <p:txBody>
          <a:bodyPr wrap="square">
            <a:spAutoFit/>
          </a:bodyPr>
          <a:lstStyle/>
          <a:p>
            <a:r>
              <a:rPr lang="tr-TR" dirty="0"/>
              <a:t>Oluşan kanal grubu Kanal Grubu ekranında görülmelidir.</a:t>
            </a:r>
          </a:p>
        </p:txBody>
      </p:sp>
      <p:sp>
        <p:nvSpPr>
          <p:cNvPr id="33"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21</a:t>
            </a:fld>
            <a:endParaRPr lang="en-US"/>
          </a:p>
        </p:txBody>
      </p:sp>
      <p:sp>
        <p:nvSpPr>
          <p:cNvPr id="34"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pic>
        <p:nvPicPr>
          <p:cNvPr id="35" name="Picture 34"/>
          <p:cNvPicPr>
            <a:picLocks noChangeAspect="1"/>
          </p:cNvPicPr>
          <p:nvPr/>
        </p:nvPicPr>
        <p:blipFill>
          <a:blip r:embed="rId2"/>
          <a:stretch>
            <a:fillRect/>
          </a:stretch>
        </p:blipFill>
        <p:spPr>
          <a:xfrm>
            <a:off x="541530" y="1645994"/>
            <a:ext cx="8287483" cy="2197562"/>
          </a:xfrm>
          <a:prstGeom prst="rect">
            <a:avLst/>
          </a:prstGeom>
        </p:spPr>
      </p:pic>
    </p:spTree>
    <p:extLst>
      <p:ext uri="{BB962C8B-B14F-4D97-AF65-F5344CB8AC3E}">
        <p14:creationId xmlns:p14="http://schemas.microsoft.com/office/powerpoint/2010/main" val="41922811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ounded Rectangle 9"/>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Rectangle 10"/>
          <p:cNvSpPr/>
          <p:nvPr/>
        </p:nvSpPr>
        <p:spPr>
          <a:xfrm>
            <a:off x="683568" y="3178073"/>
            <a:ext cx="184731" cy="464871"/>
          </a:xfrm>
          <a:prstGeom prst="rect">
            <a:avLst/>
          </a:prstGeom>
        </p:spPr>
        <p:txBody>
          <a:bodyPr wrap="none">
            <a:spAutoFit/>
          </a:bodyPr>
          <a:lstStyle/>
          <a:p>
            <a:pPr>
              <a:lnSpc>
                <a:spcPct val="150000"/>
              </a:lnSpc>
            </a:pPr>
            <a:endParaRPr lang="tr-TR" dirty="0"/>
          </a:p>
        </p:txBody>
      </p:sp>
      <p:sp>
        <p:nvSpPr>
          <p:cNvPr id="12" name="Rectangle 11"/>
          <p:cNvSpPr/>
          <p:nvPr/>
        </p:nvSpPr>
        <p:spPr>
          <a:xfrm>
            <a:off x="483330" y="52550"/>
            <a:ext cx="7487651" cy="584775"/>
          </a:xfrm>
          <a:prstGeom prst="rect">
            <a:avLst/>
          </a:prstGeom>
        </p:spPr>
        <p:txBody>
          <a:bodyPr wrap="square">
            <a:spAutoFit/>
          </a:bodyPr>
          <a:lstStyle/>
          <a:p>
            <a:r>
              <a:rPr lang="tr-TR" sz="3200" b="1" dirty="0">
                <a:solidFill>
                  <a:schemeClr val="tx2"/>
                </a:solidFill>
              </a:rPr>
              <a:t>Kanal Grubu-Oda Kombinasyonu</a:t>
            </a:r>
            <a:endParaRPr lang="en-US" sz="3200" b="1" dirty="0">
              <a:solidFill>
                <a:schemeClr val="tx2"/>
              </a:solidFill>
            </a:endParaRPr>
          </a:p>
        </p:txBody>
      </p:sp>
      <p:sp>
        <p:nvSpPr>
          <p:cNvPr id="13" name="Rounded Rectangle 12"/>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Rectangle 13"/>
          <p:cNvSpPr/>
          <p:nvPr/>
        </p:nvSpPr>
        <p:spPr>
          <a:xfrm>
            <a:off x="616820" y="1127974"/>
            <a:ext cx="8136904" cy="646331"/>
          </a:xfrm>
          <a:prstGeom prst="rect">
            <a:avLst/>
          </a:prstGeom>
        </p:spPr>
        <p:txBody>
          <a:bodyPr wrap="square">
            <a:spAutoFit/>
          </a:bodyPr>
          <a:lstStyle/>
          <a:p>
            <a:r>
              <a:rPr lang="tr-TR" dirty="0"/>
              <a:t>Odalara özel kanal listeleri bu gruplara göre oluşturulabilmektedir. Bu işlem için menüden TV </a:t>
            </a:r>
            <a:r>
              <a:rPr lang="tr-TR" dirty="0">
                <a:sym typeface="Wingdings" panose="05000000000000000000" pitchFamily="2" charset="2"/>
              </a:rPr>
              <a:t> Kanal Oda Kombinasyonu yoluna giriş yapılmalıdır.</a:t>
            </a:r>
            <a:endParaRPr lang="tr-TR" dirty="0"/>
          </a:p>
        </p:txBody>
      </p:sp>
      <p:sp>
        <p:nvSpPr>
          <p:cNvPr id="15"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22</a:t>
            </a:fld>
            <a:endParaRPr lang="en-US"/>
          </a:p>
        </p:txBody>
      </p:sp>
      <p:sp>
        <p:nvSpPr>
          <p:cNvPr id="16"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pic>
        <p:nvPicPr>
          <p:cNvPr id="17" name="Picture 16"/>
          <p:cNvPicPr>
            <a:picLocks noChangeAspect="1"/>
          </p:cNvPicPr>
          <p:nvPr/>
        </p:nvPicPr>
        <p:blipFill>
          <a:blip r:embed="rId2"/>
          <a:stretch>
            <a:fillRect/>
          </a:stretch>
        </p:blipFill>
        <p:spPr>
          <a:xfrm>
            <a:off x="1056609" y="1902822"/>
            <a:ext cx="7257326" cy="1284043"/>
          </a:xfrm>
          <a:prstGeom prst="rect">
            <a:avLst/>
          </a:prstGeom>
        </p:spPr>
      </p:pic>
    </p:spTree>
    <p:extLst>
      <p:ext uri="{BB962C8B-B14F-4D97-AF65-F5344CB8AC3E}">
        <p14:creationId xmlns:p14="http://schemas.microsoft.com/office/powerpoint/2010/main" val="13556229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Rectangle 18"/>
          <p:cNvSpPr/>
          <p:nvPr/>
        </p:nvSpPr>
        <p:spPr>
          <a:xfrm>
            <a:off x="683568" y="3178073"/>
            <a:ext cx="184731" cy="464871"/>
          </a:xfrm>
          <a:prstGeom prst="rect">
            <a:avLst/>
          </a:prstGeom>
        </p:spPr>
        <p:txBody>
          <a:bodyPr wrap="none">
            <a:spAutoFit/>
          </a:bodyPr>
          <a:lstStyle/>
          <a:p>
            <a:pPr>
              <a:lnSpc>
                <a:spcPct val="150000"/>
              </a:lnSpc>
            </a:pPr>
            <a:endParaRPr lang="tr-TR" dirty="0"/>
          </a:p>
        </p:txBody>
      </p:sp>
      <p:sp>
        <p:nvSpPr>
          <p:cNvPr id="20" name="Rectangle 19"/>
          <p:cNvSpPr/>
          <p:nvPr/>
        </p:nvSpPr>
        <p:spPr>
          <a:xfrm>
            <a:off x="483330" y="52550"/>
            <a:ext cx="7487651" cy="584775"/>
          </a:xfrm>
          <a:prstGeom prst="rect">
            <a:avLst/>
          </a:prstGeom>
        </p:spPr>
        <p:txBody>
          <a:bodyPr wrap="square">
            <a:spAutoFit/>
          </a:bodyPr>
          <a:lstStyle/>
          <a:p>
            <a:r>
              <a:rPr lang="tr-TR" sz="3200" b="1" dirty="0">
                <a:solidFill>
                  <a:schemeClr val="tx2"/>
                </a:solidFill>
              </a:rPr>
              <a:t>Kanal Grubu-Oda Kombinasyonu</a:t>
            </a:r>
            <a:endParaRPr lang="en-US" sz="3200" b="1" dirty="0">
              <a:solidFill>
                <a:schemeClr val="tx2"/>
              </a:solidFill>
            </a:endParaRP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Rectangle 21"/>
          <p:cNvSpPr/>
          <p:nvPr/>
        </p:nvSpPr>
        <p:spPr>
          <a:xfrm>
            <a:off x="616820" y="1127974"/>
            <a:ext cx="8136904" cy="646331"/>
          </a:xfrm>
          <a:prstGeom prst="rect">
            <a:avLst/>
          </a:prstGeom>
        </p:spPr>
        <p:txBody>
          <a:bodyPr wrap="square">
            <a:spAutoFit/>
          </a:bodyPr>
          <a:lstStyle/>
          <a:p>
            <a:r>
              <a:rPr lang="tr-TR" dirty="0"/>
              <a:t>Açılan sayfada sol altta bulunan butona basılmalı ve yeni Kanal Oda Kombinasyonu oluşturulmalıdır.</a:t>
            </a:r>
          </a:p>
        </p:txBody>
      </p:sp>
      <p:sp>
        <p:nvSpPr>
          <p:cNvPr id="23"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23</a:t>
            </a:fld>
            <a:endParaRPr lang="en-US"/>
          </a:p>
        </p:txBody>
      </p:sp>
      <p:sp>
        <p:nvSpPr>
          <p:cNvPr id="24"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pic>
        <p:nvPicPr>
          <p:cNvPr id="25" name="Picture 24"/>
          <p:cNvPicPr>
            <a:picLocks noChangeAspect="1"/>
          </p:cNvPicPr>
          <p:nvPr/>
        </p:nvPicPr>
        <p:blipFill>
          <a:blip r:embed="rId2"/>
          <a:stretch>
            <a:fillRect/>
          </a:stretch>
        </p:blipFill>
        <p:spPr>
          <a:xfrm>
            <a:off x="1583419" y="1949173"/>
            <a:ext cx="6203706" cy="4012377"/>
          </a:xfrm>
          <a:prstGeom prst="rect">
            <a:avLst/>
          </a:prstGeom>
        </p:spPr>
      </p:pic>
      <p:sp>
        <p:nvSpPr>
          <p:cNvPr id="26" name="Oval 25"/>
          <p:cNvSpPr/>
          <p:nvPr/>
        </p:nvSpPr>
        <p:spPr>
          <a:xfrm>
            <a:off x="1583419" y="5556738"/>
            <a:ext cx="350889" cy="404812"/>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1709209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ounded Rectangle 1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Rectangle 11"/>
          <p:cNvSpPr/>
          <p:nvPr/>
        </p:nvSpPr>
        <p:spPr>
          <a:xfrm>
            <a:off x="683568" y="3178073"/>
            <a:ext cx="184731" cy="464871"/>
          </a:xfrm>
          <a:prstGeom prst="rect">
            <a:avLst/>
          </a:prstGeom>
        </p:spPr>
        <p:txBody>
          <a:bodyPr wrap="none">
            <a:spAutoFit/>
          </a:bodyPr>
          <a:lstStyle/>
          <a:p>
            <a:pPr>
              <a:lnSpc>
                <a:spcPct val="150000"/>
              </a:lnSpc>
            </a:pPr>
            <a:endParaRPr lang="tr-TR" dirty="0"/>
          </a:p>
        </p:txBody>
      </p:sp>
      <p:sp>
        <p:nvSpPr>
          <p:cNvPr id="13" name="Rectangle 12"/>
          <p:cNvSpPr/>
          <p:nvPr/>
        </p:nvSpPr>
        <p:spPr>
          <a:xfrm>
            <a:off x="483330" y="52550"/>
            <a:ext cx="7487651" cy="584775"/>
          </a:xfrm>
          <a:prstGeom prst="rect">
            <a:avLst/>
          </a:prstGeom>
        </p:spPr>
        <p:txBody>
          <a:bodyPr wrap="square">
            <a:spAutoFit/>
          </a:bodyPr>
          <a:lstStyle/>
          <a:p>
            <a:r>
              <a:rPr lang="tr-TR" sz="3200" b="1" dirty="0">
                <a:solidFill>
                  <a:schemeClr val="tx2"/>
                </a:solidFill>
              </a:rPr>
              <a:t>Kanal Grubu-Oda Kombinasyonu</a:t>
            </a:r>
            <a:endParaRPr lang="en-US" sz="3200" b="1" dirty="0">
              <a:solidFill>
                <a:schemeClr val="tx2"/>
              </a:solidFill>
            </a:endParaRPr>
          </a:p>
        </p:txBody>
      </p:sp>
      <p:sp>
        <p:nvSpPr>
          <p:cNvPr id="14" name="Rounded Rectangle 13"/>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Rectangle 14"/>
          <p:cNvSpPr/>
          <p:nvPr/>
        </p:nvSpPr>
        <p:spPr>
          <a:xfrm>
            <a:off x="616820" y="1127974"/>
            <a:ext cx="8136904" cy="1200329"/>
          </a:xfrm>
          <a:prstGeom prst="rect">
            <a:avLst/>
          </a:prstGeom>
        </p:spPr>
        <p:txBody>
          <a:bodyPr wrap="square">
            <a:spAutoFit/>
          </a:bodyPr>
          <a:lstStyle/>
          <a:p>
            <a:r>
              <a:rPr lang="tr-TR" dirty="0"/>
              <a:t>Açılan sayfada solda bulunan oda listesinden istenen odalar sağa, sağda bulunan kanal gruplarından istenen gruplar sağa atılır. Örnekte «2» nolu oda için «OberGrup» ve «BeinSports» grubu tanımlanmıştır. Sonrasında «Oluştur» butonuna basılmalı ve kombinasyon oluşturma işlemi bitirilmelidir.</a:t>
            </a:r>
          </a:p>
        </p:txBody>
      </p:sp>
      <p:sp>
        <p:nvSpPr>
          <p:cNvPr id="16"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24</a:t>
            </a:fld>
            <a:endParaRPr lang="en-US"/>
          </a:p>
        </p:txBody>
      </p:sp>
      <p:sp>
        <p:nvSpPr>
          <p:cNvPr id="17"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pic>
        <p:nvPicPr>
          <p:cNvPr id="27" name="Picture 26"/>
          <p:cNvPicPr>
            <a:picLocks noChangeAspect="1"/>
          </p:cNvPicPr>
          <p:nvPr/>
        </p:nvPicPr>
        <p:blipFill>
          <a:blip r:embed="rId2"/>
          <a:stretch>
            <a:fillRect/>
          </a:stretch>
        </p:blipFill>
        <p:spPr>
          <a:xfrm>
            <a:off x="1362595" y="2328302"/>
            <a:ext cx="6346801" cy="3557139"/>
          </a:xfrm>
          <a:prstGeom prst="rect">
            <a:avLst/>
          </a:prstGeom>
        </p:spPr>
      </p:pic>
      <p:sp>
        <p:nvSpPr>
          <p:cNvPr id="28" name="Oval 27"/>
          <p:cNvSpPr/>
          <p:nvPr/>
        </p:nvSpPr>
        <p:spPr>
          <a:xfrm>
            <a:off x="1362595" y="5495192"/>
            <a:ext cx="615674" cy="390249"/>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3821970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Rectangle 18"/>
          <p:cNvSpPr/>
          <p:nvPr/>
        </p:nvSpPr>
        <p:spPr>
          <a:xfrm>
            <a:off x="683568" y="3178073"/>
            <a:ext cx="184731" cy="464871"/>
          </a:xfrm>
          <a:prstGeom prst="rect">
            <a:avLst/>
          </a:prstGeom>
        </p:spPr>
        <p:txBody>
          <a:bodyPr wrap="none">
            <a:spAutoFit/>
          </a:bodyPr>
          <a:lstStyle/>
          <a:p>
            <a:pPr>
              <a:lnSpc>
                <a:spcPct val="150000"/>
              </a:lnSpc>
            </a:pPr>
            <a:endParaRPr lang="tr-TR" dirty="0"/>
          </a:p>
        </p:txBody>
      </p:sp>
      <p:sp>
        <p:nvSpPr>
          <p:cNvPr id="20" name="Rectangle 19"/>
          <p:cNvSpPr/>
          <p:nvPr/>
        </p:nvSpPr>
        <p:spPr>
          <a:xfrm>
            <a:off x="483330" y="52550"/>
            <a:ext cx="7487651" cy="584775"/>
          </a:xfrm>
          <a:prstGeom prst="rect">
            <a:avLst/>
          </a:prstGeom>
        </p:spPr>
        <p:txBody>
          <a:bodyPr wrap="square">
            <a:spAutoFit/>
          </a:bodyPr>
          <a:lstStyle/>
          <a:p>
            <a:r>
              <a:rPr lang="tr-TR" sz="3200" b="1" dirty="0">
                <a:solidFill>
                  <a:schemeClr val="tx2"/>
                </a:solidFill>
              </a:rPr>
              <a:t>Kanal Grubu-Oda Kombinasyonu</a:t>
            </a:r>
            <a:endParaRPr lang="en-US" sz="3200" b="1" dirty="0">
              <a:solidFill>
                <a:schemeClr val="tx2"/>
              </a:solidFill>
            </a:endParaRP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Rectangle 21"/>
          <p:cNvSpPr/>
          <p:nvPr/>
        </p:nvSpPr>
        <p:spPr>
          <a:xfrm>
            <a:off x="616820" y="1127974"/>
            <a:ext cx="8136904" cy="1200329"/>
          </a:xfrm>
          <a:prstGeom prst="rect">
            <a:avLst/>
          </a:prstGeom>
        </p:spPr>
        <p:txBody>
          <a:bodyPr wrap="square">
            <a:spAutoFit/>
          </a:bodyPr>
          <a:lstStyle/>
          <a:p>
            <a:r>
              <a:rPr lang="tr-TR" dirty="0"/>
              <a:t>Kanal oda kombinasyonu sayfasında yeni oluşturulan kombinasyon görülmelidir. Örnek olarak gösterilen işlemle birlikte «2» nolu odada öncelikle «OberGrup» grubundaki kanallar, daha sonrasında ise «BeinSports» grubundaki kanallar kanal listesinde görülecektir.</a:t>
            </a:r>
          </a:p>
        </p:txBody>
      </p:sp>
      <p:sp>
        <p:nvSpPr>
          <p:cNvPr id="23"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25</a:t>
            </a:fld>
            <a:endParaRPr lang="en-US"/>
          </a:p>
        </p:txBody>
      </p:sp>
      <p:sp>
        <p:nvSpPr>
          <p:cNvPr id="24"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pic>
        <p:nvPicPr>
          <p:cNvPr id="25" name="Picture 24"/>
          <p:cNvPicPr>
            <a:picLocks noChangeAspect="1"/>
          </p:cNvPicPr>
          <p:nvPr/>
        </p:nvPicPr>
        <p:blipFill>
          <a:blip r:embed="rId2"/>
          <a:stretch>
            <a:fillRect/>
          </a:stretch>
        </p:blipFill>
        <p:spPr>
          <a:xfrm>
            <a:off x="1002323" y="2328303"/>
            <a:ext cx="7657733" cy="1923827"/>
          </a:xfrm>
          <a:prstGeom prst="rect">
            <a:avLst/>
          </a:prstGeom>
        </p:spPr>
      </p:pic>
    </p:spTree>
    <p:extLst>
      <p:ext uri="{BB962C8B-B14F-4D97-AF65-F5344CB8AC3E}">
        <p14:creationId xmlns:p14="http://schemas.microsoft.com/office/powerpoint/2010/main" val="23499450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ounded Rectangle 9"/>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Rectangle 10"/>
          <p:cNvSpPr/>
          <p:nvPr/>
        </p:nvSpPr>
        <p:spPr>
          <a:xfrm>
            <a:off x="683568" y="3178073"/>
            <a:ext cx="184731" cy="464871"/>
          </a:xfrm>
          <a:prstGeom prst="rect">
            <a:avLst/>
          </a:prstGeom>
        </p:spPr>
        <p:txBody>
          <a:bodyPr wrap="none">
            <a:spAutoFit/>
          </a:bodyPr>
          <a:lstStyle/>
          <a:p>
            <a:pPr>
              <a:lnSpc>
                <a:spcPct val="150000"/>
              </a:lnSpc>
            </a:pPr>
            <a:endParaRPr lang="tr-TR" dirty="0"/>
          </a:p>
        </p:txBody>
      </p:sp>
      <p:sp>
        <p:nvSpPr>
          <p:cNvPr id="12" name="Rectangle 11"/>
          <p:cNvSpPr/>
          <p:nvPr/>
        </p:nvSpPr>
        <p:spPr>
          <a:xfrm>
            <a:off x="483330" y="52550"/>
            <a:ext cx="7487651" cy="584775"/>
          </a:xfrm>
          <a:prstGeom prst="rect">
            <a:avLst/>
          </a:prstGeom>
        </p:spPr>
        <p:txBody>
          <a:bodyPr wrap="square">
            <a:spAutoFit/>
          </a:bodyPr>
          <a:lstStyle/>
          <a:p>
            <a:r>
              <a:rPr lang="tr-TR" sz="3200" b="1" dirty="0">
                <a:solidFill>
                  <a:schemeClr val="tx2"/>
                </a:solidFill>
              </a:rPr>
              <a:t>TVPage-TVPageIP Farklılıkları</a:t>
            </a:r>
            <a:endParaRPr lang="en-US" sz="3200" b="1" dirty="0">
              <a:solidFill>
                <a:schemeClr val="tx2"/>
              </a:solidFill>
            </a:endParaRPr>
          </a:p>
        </p:txBody>
      </p:sp>
      <p:sp>
        <p:nvSpPr>
          <p:cNvPr id="13" name="Rounded Rectangle 12"/>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Rectangle 13"/>
          <p:cNvSpPr/>
          <p:nvPr/>
        </p:nvSpPr>
        <p:spPr>
          <a:xfrm>
            <a:off x="616820" y="1127974"/>
            <a:ext cx="8136904" cy="1200329"/>
          </a:xfrm>
          <a:prstGeom prst="rect">
            <a:avLst/>
          </a:prstGeom>
        </p:spPr>
        <p:txBody>
          <a:bodyPr wrap="square">
            <a:spAutoFit/>
          </a:bodyPr>
          <a:lstStyle/>
          <a:p>
            <a:r>
              <a:rPr lang="tr-TR" dirty="0"/>
              <a:t>Kanal listesi uygulaması iki farklı şekilde bulunabilmektedir. Hotellerin çoğunda TVPageIP kullanılmaktayken, bazı hotellerde TVPage uygulaması kullanılmaktadır. Hotelin hangi uygulamayı kullandığı tarayıcıdan HotelTV anasayfasına girilerek TV butonuna «enter» tuşuyla basılarak öğrenilebilir.</a:t>
            </a:r>
          </a:p>
        </p:txBody>
      </p:sp>
      <p:sp>
        <p:nvSpPr>
          <p:cNvPr id="15"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26</a:t>
            </a:fld>
            <a:endParaRPr lang="en-US"/>
          </a:p>
        </p:txBody>
      </p:sp>
      <p:sp>
        <p:nvSpPr>
          <p:cNvPr id="16"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pic>
        <p:nvPicPr>
          <p:cNvPr id="17" name="Picture 16"/>
          <p:cNvPicPr>
            <a:picLocks noChangeAspect="1"/>
          </p:cNvPicPr>
          <p:nvPr/>
        </p:nvPicPr>
        <p:blipFill>
          <a:blip r:embed="rId2"/>
          <a:stretch>
            <a:fillRect/>
          </a:stretch>
        </p:blipFill>
        <p:spPr>
          <a:xfrm>
            <a:off x="1638188" y="2328303"/>
            <a:ext cx="6094168" cy="3758870"/>
          </a:xfrm>
          <a:prstGeom prst="rect">
            <a:avLst/>
          </a:prstGeom>
        </p:spPr>
      </p:pic>
      <p:sp>
        <p:nvSpPr>
          <p:cNvPr id="26" name="Oval 25"/>
          <p:cNvSpPr/>
          <p:nvPr/>
        </p:nvSpPr>
        <p:spPr>
          <a:xfrm>
            <a:off x="2092569" y="3077308"/>
            <a:ext cx="2031023" cy="1419897"/>
          </a:xfrm>
          <a:prstGeom prst="ellipse">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5641894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Rectangle 18"/>
          <p:cNvSpPr/>
          <p:nvPr/>
        </p:nvSpPr>
        <p:spPr>
          <a:xfrm>
            <a:off x="683568" y="3178073"/>
            <a:ext cx="184731" cy="464871"/>
          </a:xfrm>
          <a:prstGeom prst="rect">
            <a:avLst/>
          </a:prstGeom>
        </p:spPr>
        <p:txBody>
          <a:bodyPr wrap="none">
            <a:spAutoFit/>
          </a:bodyPr>
          <a:lstStyle/>
          <a:p>
            <a:pPr>
              <a:lnSpc>
                <a:spcPct val="150000"/>
              </a:lnSpc>
            </a:pPr>
            <a:endParaRPr lang="tr-TR" dirty="0"/>
          </a:p>
        </p:txBody>
      </p:sp>
      <p:sp>
        <p:nvSpPr>
          <p:cNvPr id="20" name="Rectangle 19"/>
          <p:cNvSpPr/>
          <p:nvPr/>
        </p:nvSpPr>
        <p:spPr>
          <a:xfrm>
            <a:off x="483330" y="52550"/>
            <a:ext cx="7487651" cy="584775"/>
          </a:xfrm>
          <a:prstGeom prst="rect">
            <a:avLst/>
          </a:prstGeom>
        </p:spPr>
        <p:txBody>
          <a:bodyPr wrap="square">
            <a:spAutoFit/>
          </a:bodyPr>
          <a:lstStyle/>
          <a:p>
            <a:r>
              <a:rPr lang="tr-TR" sz="3200" b="1" dirty="0">
                <a:solidFill>
                  <a:schemeClr val="tx2"/>
                </a:solidFill>
              </a:rPr>
              <a:t>TVPage-TVPageIP Farklılıkları</a:t>
            </a:r>
            <a:endParaRPr lang="en-US" sz="3200" b="1" dirty="0">
              <a:solidFill>
                <a:schemeClr val="tx2"/>
              </a:solidFill>
            </a:endParaRP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Rectangle 21"/>
          <p:cNvSpPr/>
          <p:nvPr/>
        </p:nvSpPr>
        <p:spPr>
          <a:xfrm>
            <a:off x="616820" y="1127974"/>
            <a:ext cx="8136904" cy="646331"/>
          </a:xfrm>
          <a:prstGeom prst="rect">
            <a:avLst/>
          </a:prstGeom>
        </p:spPr>
        <p:txBody>
          <a:bodyPr wrap="square">
            <a:spAutoFit/>
          </a:bodyPr>
          <a:lstStyle/>
          <a:p>
            <a:r>
              <a:rPr lang="tr-TR" dirty="0"/>
              <a:t>Örnekte görüldüğü üzere adres çubuğunda TVPage/TVPage.aspx yazdığından bu hotelin kullandığı kanal listesi uygulaması TVPage’dir.</a:t>
            </a:r>
          </a:p>
        </p:txBody>
      </p:sp>
      <p:sp>
        <p:nvSpPr>
          <p:cNvPr id="23"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27</a:t>
            </a:fld>
            <a:endParaRPr lang="en-US"/>
          </a:p>
        </p:txBody>
      </p:sp>
      <p:sp>
        <p:nvSpPr>
          <p:cNvPr id="24"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pic>
        <p:nvPicPr>
          <p:cNvPr id="25" name="Picture 24"/>
          <p:cNvPicPr>
            <a:picLocks noChangeAspect="1"/>
          </p:cNvPicPr>
          <p:nvPr/>
        </p:nvPicPr>
        <p:blipFill>
          <a:blip r:embed="rId2"/>
          <a:stretch>
            <a:fillRect/>
          </a:stretch>
        </p:blipFill>
        <p:spPr>
          <a:xfrm>
            <a:off x="1292243" y="1774305"/>
            <a:ext cx="6786058" cy="4207118"/>
          </a:xfrm>
          <a:prstGeom prst="rect">
            <a:avLst/>
          </a:prstGeom>
        </p:spPr>
      </p:pic>
      <p:sp>
        <p:nvSpPr>
          <p:cNvPr id="27" name="Oval 26"/>
          <p:cNvSpPr/>
          <p:nvPr/>
        </p:nvSpPr>
        <p:spPr>
          <a:xfrm>
            <a:off x="3710354" y="1774305"/>
            <a:ext cx="1160584" cy="26868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8050446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ounded Rectangle 1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Rectangle 11"/>
          <p:cNvSpPr/>
          <p:nvPr/>
        </p:nvSpPr>
        <p:spPr>
          <a:xfrm>
            <a:off x="683568" y="3178073"/>
            <a:ext cx="184731" cy="464871"/>
          </a:xfrm>
          <a:prstGeom prst="rect">
            <a:avLst/>
          </a:prstGeom>
        </p:spPr>
        <p:txBody>
          <a:bodyPr wrap="none">
            <a:spAutoFit/>
          </a:bodyPr>
          <a:lstStyle/>
          <a:p>
            <a:pPr>
              <a:lnSpc>
                <a:spcPct val="150000"/>
              </a:lnSpc>
            </a:pPr>
            <a:endParaRPr lang="tr-TR" dirty="0"/>
          </a:p>
        </p:txBody>
      </p:sp>
      <p:sp>
        <p:nvSpPr>
          <p:cNvPr id="13" name="Rectangle 12"/>
          <p:cNvSpPr/>
          <p:nvPr/>
        </p:nvSpPr>
        <p:spPr>
          <a:xfrm>
            <a:off x="483330" y="52550"/>
            <a:ext cx="7487651" cy="584775"/>
          </a:xfrm>
          <a:prstGeom prst="rect">
            <a:avLst/>
          </a:prstGeom>
        </p:spPr>
        <p:txBody>
          <a:bodyPr wrap="square">
            <a:spAutoFit/>
          </a:bodyPr>
          <a:lstStyle/>
          <a:p>
            <a:r>
              <a:rPr lang="tr-TR" sz="3200" b="1" dirty="0">
                <a:solidFill>
                  <a:schemeClr val="tx2"/>
                </a:solidFill>
              </a:rPr>
              <a:t>TVPage-TVPageIP Farklılıkları</a:t>
            </a:r>
            <a:endParaRPr lang="en-US" sz="3200" b="1" dirty="0">
              <a:solidFill>
                <a:schemeClr val="tx2"/>
              </a:solidFill>
            </a:endParaRPr>
          </a:p>
        </p:txBody>
      </p:sp>
      <p:sp>
        <p:nvSpPr>
          <p:cNvPr id="14" name="Rounded Rectangle 13"/>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Rectangle 14"/>
          <p:cNvSpPr/>
          <p:nvPr/>
        </p:nvSpPr>
        <p:spPr>
          <a:xfrm>
            <a:off x="616820" y="1127974"/>
            <a:ext cx="8136904" cy="369332"/>
          </a:xfrm>
          <a:prstGeom prst="rect">
            <a:avLst/>
          </a:prstGeom>
        </p:spPr>
        <p:txBody>
          <a:bodyPr wrap="square">
            <a:spAutoFit/>
          </a:bodyPr>
          <a:lstStyle/>
          <a:p>
            <a:r>
              <a:rPr lang="tr-TR" dirty="0"/>
              <a:t>Aşağıdaki örnekte ise kanal listesi uygulaması TVPageIP’dir.</a:t>
            </a:r>
          </a:p>
        </p:txBody>
      </p:sp>
      <p:sp>
        <p:nvSpPr>
          <p:cNvPr id="16"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28</a:t>
            </a:fld>
            <a:endParaRPr lang="en-US"/>
          </a:p>
        </p:txBody>
      </p:sp>
      <p:sp>
        <p:nvSpPr>
          <p:cNvPr id="17"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pic>
        <p:nvPicPr>
          <p:cNvPr id="26" name="Picture 25"/>
          <p:cNvPicPr>
            <a:picLocks noChangeAspect="1"/>
          </p:cNvPicPr>
          <p:nvPr/>
        </p:nvPicPr>
        <p:blipFill>
          <a:blip r:embed="rId2"/>
          <a:stretch>
            <a:fillRect/>
          </a:stretch>
        </p:blipFill>
        <p:spPr>
          <a:xfrm>
            <a:off x="994799" y="1497306"/>
            <a:ext cx="7082394" cy="4329363"/>
          </a:xfrm>
          <a:prstGeom prst="rect">
            <a:avLst/>
          </a:prstGeom>
        </p:spPr>
      </p:pic>
      <p:sp>
        <p:nvSpPr>
          <p:cNvPr id="28" name="Oval 27"/>
          <p:cNvSpPr/>
          <p:nvPr/>
        </p:nvSpPr>
        <p:spPr>
          <a:xfrm>
            <a:off x="3402623" y="1497306"/>
            <a:ext cx="1063034" cy="26484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6875001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Rectangle 18"/>
          <p:cNvSpPr/>
          <p:nvPr/>
        </p:nvSpPr>
        <p:spPr>
          <a:xfrm>
            <a:off x="683568" y="3178073"/>
            <a:ext cx="184731" cy="464871"/>
          </a:xfrm>
          <a:prstGeom prst="rect">
            <a:avLst/>
          </a:prstGeom>
        </p:spPr>
        <p:txBody>
          <a:bodyPr wrap="none">
            <a:spAutoFit/>
          </a:bodyPr>
          <a:lstStyle/>
          <a:p>
            <a:pPr>
              <a:lnSpc>
                <a:spcPct val="150000"/>
              </a:lnSpc>
            </a:pPr>
            <a:endParaRPr lang="tr-TR" dirty="0"/>
          </a:p>
        </p:txBody>
      </p:sp>
      <p:sp>
        <p:nvSpPr>
          <p:cNvPr id="20" name="Rectangle 19"/>
          <p:cNvSpPr/>
          <p:nvPr/>
        </p:nvSpPr>
        <p:spPr>
          <a:xfrm>
            <a:off x="483330" y="52550"/>
            <a:ext cx="7487651" cy="584775"/>
          </a:xfrm>
          <a:prstGeom prst="rect">
            <a:avLst/>
          </a:prstGeom>
        </p:spPr>
        <p:txBody>
          <a:bodyPr wrap="square">
            <a:spAutoFit/>
          </a:bodyPr>
          <a:lstStyle/>
          <a:p>
            <a:r>
              <a:rPr lang="tr-TR" sz="3200" b="1" dirty="0">
                <a:solidFill>
                  <a:schemeClr val="tx2"/>
                </a:solidFill>
              </a:rPr>
              <a:t>TVPage-TVPageIP Farklılıkları</a:t>
            </a:r>
            <a:endParaRPr lang="en-US" sz="3200" b="1" dirty="0">
              <a:solidFill>
                <a:schemeClr val="tx2"/>
              </a:solidFill>
            </a:endParaRP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29</a:t>
            </a:fld>
            <a:endParaRPr lang="en-US"/>
          </a:p>
        </p:txBody>
      </p:sp>
      <p:sp>
        <p:nvSpPr>
          <p:cNvPr id="23"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graphicFrame>
        <p:nvGraphicFramePr>
          <p:cNvPr id="24" name="Table 23"/>
          <p:cNvGraphicFramePr>
            <a:graphicFrameLocks noGrp="1"/>
          </p:cNvGraphicFramePr>
          <p:nvPr>
            <p:extLst>
              <p:ext uri="{D42A27DB-BD31-4B8C-83A1-F6EECF244321}">
                <p14:modId xmlns:p14="http://schemas.microsoft.com/office/powerpoint/2010/main" val="1246213038"/>
              </p:ext>
            </p:extLst>
          </p:nvPr>
        </p:nvGraphicFramePr>
        <p:xfrm>
          <a:off x="483330" y="1397000"/>
          <a:ext cx="8409150" cy="1285240"/>
        </p:xfrm>
        <a:graphic>
          <a:graphicData uri="http://schemas.openxmlformats.org/drawingml/2006/table">
            <a:tbl>
              <a:tblPr firstRow="1" bandRow="1">
                <a:tableStyleId>{5C22544A-7EE6-4342-B048-85BDC9FD1C3A}</a:tableStyleId>
              </a:tblPr>
              <a:tblGrid>
                <a:gridCol w="4204575">
                  <a:extLst>
                    <a:ext uri="{9D8B030D-6E8A-4147-A177-3AD203B41FA5}">
                      <a16:colId xmlns:a16="http://schemas.microsoft.com/office/drawing/2014/main" val="2632160835"/>
                    </a:ext>
                  </a:extLst>
                </a:gridCol>
                <a:gridCol w="4204575">
                  <a:extLst>
                    <a:ext uri="{9D8B030D-6E8A-4147-A177-3AD203B41FA5}">
                      <a16:colId xmlns:a16="http://schemas.microsoft.com/office/drawing/2014/main" val="1370044292"/>
                    </a:ext>
                  </a:extLst>
                </a:gridCol>
              </a:tblGrid>
              <a:tr h="370840">
                <a:tc>
                  <a:txBody>
                    <a:bodyPr/>
                    <a:lstStyle/>
                    <a:p>
                      <a:r>
                        <a:rPr lang="tr-TR" dirty="0"/>
                        <a:t>TVPage</a:t>
                      </a:r>
                    </a:p>
                  </a:txBody>
                  <a:tcPr/>
                </a:tc>
                <a:tc>
                  <a:txBody>
                    <a:bodyPr/>
                    <a:lstStyle/>
                    <a:p>
                      <a:r>
                        <a:rPr lang="tr-TR" dirty="0"/>
                        <a:t>TVPageIP</a:t>
                      </a:r>
                    </a:p>
                  </a:txBody>
                  <a:tcPr/>
                </a:tc>
                <a:extLst>
                  <a:ext uri="{0D108BD9-81ED-4DB2-BD59-A6C34878D82A}">
                    <a16:rowId xmlns:a16="http://schemas.microsoft.com/office/drawing/2014/main" val="4170990649"/>
                  </a:ext>
                </a:extLst>
              </a:tr>
              <a:tr h="370840">
                <a:tc>
                  <a:txBody>
                    <a:bodyPr/>
                    <a:lstStyle/>
                    <a:p>
                      <a:r>
                        <a:rPr lang="tr-TR" dirty="0"/>
                        <a:t>Kanal listesi değişiklikleri</a:t>
                      </a:r>
                      <a:r>
                        <a:rPr lang="tr-TR" baseline="0" dirty="0"/>
                        <a:t> UCL</a:t>
                      </a:r>
                      <a:r>
                        <a:rPr lang="tr-TR" dirty="0"/>
                        <a:t> komutu gönderilerek</a:t>
                      </a:r>
                      <a:r>
                        <a:rPr lang="tr-TR" baseline="0" dirty="0"/>
                        <a:t> TV’de güncellenir.</a:t>
                      </a:r>
                      <a:endParaRPr lang="tr-TR" dirty="0"/>
                    </a:p>
                  </a:txBody>
                  <a:tcPr/>
                </a:tc>
                <a:tc>
                  <a:txBody>
                    <a:bodyPr/>
                    <a:lstStyle/>
                    <a:p>
                      <a:r>
                        <a:rPr lang="tr-TR" dirty="0"/>
                        <a:t>Kanal listesi değişiklikleri TV’de, HotelTV2 anasayfasına geri dönüldüğünde </a:t>
                      </a:r>
                      <a:r>
                        <a:rPr lang="tr-TR" baseline="0" dirty="0"/>
                        <a:t>otomatik olarak güncellenir.</a:t>
                      </a:r>
                      <a:endParaRPr lang="tr-TR" dirty="0"/>
                    </a:p>
                  </a:txBody>
                  <a:tcPr/>
                </a:tc>
                <a:extLst>
                  <a:ext uri="{0D108BD9-81ED-4DB2-BD59-A6C34878D82A}">
                    <a16:rowId xmlns:a16="http://schemas.microsoft.com/office/drawing/2014/main" val="2768018828"/>
                  </a:ext>
                </a:extLst>
              </a:tr>
            </a:tbl>
          </a:graphicData>
        </a:graphic>
      </p:graphicFrame>
    </p:spTree>
    <p:extLst>
      <p:ext uri="{BB962C8B-B14F-4D97-AF65-F5344CB8AC3E}">
        <p14:creationId xmlns:p14="http://schemas.microsoft.com/office/powerpoint/2010/main" val="4166883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p:cNvSpPr/>
          <p:nvPr/>
        </p:nvSpPr>
        <p:spPr>
          <a:xfrm>
            <a:off x="4479637" y="3059668"/>
            <a:ext cx="184731" cy="369332"/>
          </a:xfrm>
          <a:prstGeom prst="rect">
            <a:avLst/>
          </a:prstGeom>
        </p:spPr>
        <p:txBody>
          <a:bodyPr wrap="none">
            <a:spAutoFit/>
          </a:bodyPr>
          <a:lstStyle/>
          <a:p>
            <a:pPr algn="ctr"/>
            <a:endParaRPr lang="tr-TR" b="1" dirty="0">
              <a:solidFill>
                <a:schemeClr val="accent1"/>
              </a:solidFill>
            </a:endParaRPr>
          </a:p>
        </p:txBody>
      </p:sp>
      <p:sp>
        <p:nvSpPr>
          <p:cNvPr id="3" name="Slide Number Placeholder 2"/>
          <p:cNvSpPr>
            <a:spLocks noGrp="1"/>
          </p:cNvSpPr>
          <p:nvPr>
            <p:ph type="sldNum" sz="quarter" idx="12"/>
          </p:nvPr>
        </p:nvSpPr>
        <p:spPr/>
        <p:txBody>
          <a:bodyPr/>
          <a:lstStyle/>
          <a:p>
            <a:fld id="{221F8894-E99A-C24B-9F27-2643E2117A13}" type="slidenum">
              <a:rPr lang="en-US" smtClean="0"/>
              <a:t>3</a:t>
            </a:fld>
            <a:endParaRPr lang="en-US"/>
          </a:p>
        </p:txBody>
      </p:sp>
      <p:sp>
        <p:nvSpPr>
          <p:cNvPr id="4" name="Footer Placeholder 3"/>
          <p:cNvSpPr>
            <a:spLocks noGrp="1"/>
          </p:cNvSpPr>
          <p:nvPr>
            <p:ph type="ftr" sz="quarter" idx="11"/>
          </p:nvPr>
        </p:nvSpPr>
        <p:spPr/>
        <p:txBody>
          <a:bodyPr/>
          <a:lstStyle/>
          <a:p>
            <a:r>
              <a:rPr lang="en-US"/>
              <a:t>A0.3</a:t>
            </a:r>
            <a:endParaRPr lang="en-US" dirty="0"/>
          </a:p>
        </p:txBody>
      </p:sp>
      <p:sp>
        <p:nvSpPr>
          <p:cNvPr id="5" name="TextBox 4"/>
          <p:cNvSpPr txBox="1"/>
          <p:nvPr/>
        </p:nvSpPr>
        <p:spPr>
          <a:xfrm>
            <a:off x="782515" y="1371600"/>
            <a:ext cx="7666893" cy="1754326"/>
          </a:xfrm>
          <a:prstGeom prst="rect">
            <a:avLst/>
          </a:prstGeom>
          <a:noFill/>
        </p:spPr>
        <p:txBody>
          <a:bodyPr wrap="square" rtlCol="0">
            <a:spAutoFit/>
          </a:bodyPr>
          <a:lstStyle/>
          <a:p>
            <a:pPr algn="ctr"/>
            <a:r>
              <a:rPr lang="tr-TR" sz="6000" dirty="0"/>
              <a:t>Bölüm 1</a:t>
            </a:r>
          </a:p>
          <a:p>
            <a:pPr algn="ctr"/>
            <a:r>
              <a:rPr lang="tr-TR" sz="4800" dirty="0"/>
              <a:t>Yönetici Paneli</a:t>
            </a:r>
          </a:p>
        </p:txBody>
      </p:sp>
    </p:spTree>
    <p:extLst>
      <p:ext uri="{BB962C8B-B14F-4D97-AF65-F5344CB8AC3E}">
        <p14:creationId xmlns:p14="http://schemas.microsoft.com/office/powerpoint/2010/main" val="16328676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p:cNvSpPr/>
          <p:nvPr/>
        </p:nvSpPr>
        <p:spPr>
          <a:xfrm>
            <a:off x="4479637" y="3059668"/>
            <a:ext cx="184731" cy="369332"/>
          </a:xfrm>
          <a:prstGeom prst="rect">
            <a:avLst/>
          </a:prstGeom>
        </p:spPr>
        <p:txBody>
          <a:bodyPr wrap="none">
            <a:spAutoFit/>
          </a:bodyPr>
          <a:lstStyle/>
          <a:p>
            <a:pPr algn="ctr"/>
            <a:endParaRPr lang="tr-TR" b="1" dirty="0">
              <a:solidFill>
                <a:schemeClr val="accent1"/>
              </a:solidFill>
            </a:endParaRPr>
          </a:p>
        </p:txBody>
      </p:sp>
      <p:sp>
        <p:nvSpPr>
          <p:cNvPr id="3" name="Slide Number Placeholder 2"/>
          <p:cNvSpPr>
            <a:spLocks noGrp="1"/>
          </p:cNvSpPr>
          <p:nvPr>
            <p:ph type="sldNum" sz="quarter" idx="12"/>
          </p:nvPr>
        </p:nvSpPr>
        <p:spPr/>
        <p:txBody>
          <a:bodyPr/>
          <a:lstStyle/>
          <a:p>
            <a:fld id="{221F8894-E99A-C24B-9F27-2643E2117A13}" type="slidenum">
              <a:rPr lang="en-US" smtClean="0"/>
              <a:t>30</a:t>
            </a:fld>
            <a:endParaRPr lang="en-US"/>
          </a:p>
        </p:txBody>
      </p:sp>
      <p:sp>
        <p:nvSpPr>
          <p:cNvPr id="4" name="Footer Placeholder 3"/>
          <p:cNvSpPr>
            <a:spLocks noGrp="1"/>
          </p:cNvSpPr>
          <p:nvPr>
            <p:ph type="ftr" sz="quarter" idx="11"/>
          </p:nvPr>
        </p:nvSpPr>
        <p:spPr/>
        <p:txBody>
          <a:bodyPr/>
          <a:lstStyle/>
          <a:p>
            <a:r>
              <a:rPr lang="en-US"/>
              <a:t>A0.3</a:t>
            </a:r>
            <a:endParaRPr lang="en-US" dirty="0"/>
          </a:p>
        </p:txBody>
      </p:sp>
      <p:sp>
        <p:nvSpPr>
          <p:cNvPr id="5" name="TextBox 4"/>
          <p:cNvSpPr txBox="1"/>
          <p:nvPr/>
        </p:nvSpPr>
        <p:spPr>
          <a:xfrm>
            <a:off x="782515" y="1371600"/>
            <a:ext cx="7666893" cy="1754326"/>
          </a:xfrm>
          <a:prstGeom prst="rect">
            <a:avLst/>
          </a:prstGeom>
          <a:noFill/>
        </p:spPr>
        <p:txBody>
          <a:bodyPr wrap="square" rtlCol="0">
            <a:spAutoFit/>
          </a:bodyPr>
          <a:lstStyle/>
          <a:p>
            <a:pPr algn="ctr"/>
            <a:r>
              <a:rPr lang="tr-TR" sz="6000" dirty="0"/>
              <a:t>Bölüm 3</a:t>
            </a:r>
          </a:p>
          <a:p>
            <a:pPr algn="ctr"/>
            <a:r>
              <a:rPr lang="tr-TR" sz="4800" dirty="0"/>
              <a:t>Anevia’da Kanal İşlemleri</a:t>
            </a:r>
          </a:p>
        </p:txBody>
      </p:sp>
    </p:spTree>
    <p:extLst>
      <p:ext uri="{BB962C8B-B14F-4D97-AF65-F5344CB8AC3E}">
        <p14:creationId xmlns:p14="http://schemas.microsoft.com/office/powerpoint/2010/main" val="7196624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p:cNvSpPr/>
          <p:nvPr/>
        </p:nvSpPr>
        <p:spPr>
          <a:xfrm>
            <a:off x="4479637" y="3059668"/>
            <a:ext cx="184731" cy="369332"/>
          </a:xfrm>
          <a:prstGeom prst="rect">
            <a:avLst/>
          </a:prstGeom>
        </p:spPr>
        <p:txBody>
          <a:bodyPr wrap="none">
            <a:spAutoFit/>
          </a:bodyPr>
          <a:lstStyle/>
          <a:p>
            <a:pPr algn="ctr"/>
            <a:endParaRPr lang="tr-TR" b="1" dirty="0">
              <a:solidFill>
                <a:schemeClr val="accent1"/>
              </a:solidFill>
            </a:endParaRPr>
          </a:p>
        </p:txBody>
      </p:sp>
      <p:sp>
        <p:nvSpPr>
          <p:cNvPr id="15" name="Rectangle 14"/>
          <p:cNvSpPr/>
          <p:nvPr/>
        </p:nvSpPr>
        <p:spPr>
          <a:xfrm>
            <a:off x="356881" y="307532"/>
            <a:ext cx="8136904" cy="1200329"/>
          </a:xfrm>
          <a:prstGeom prst="rect">
            <a:avLst/>
          </a:prstGeom>
          <a:noFill/>
        </p:spPr>
        <p:txBody>
          <a:bodyPr wrap="square">
            <a:spAutoFit/>
          </a:bodyPr>
          <a:lstStyle/>
          <a:p>
            <a:pPr algn="just"/>
            <a:endParaRPr lang="tr-TR" b="1" dirty="0"/>
          </a:p>
          <a:p>
            <a:pPr algn="just"/>
            <a:r>
              <a:rPr lang="tr-TR" b="1" dirty="0"/>
              <a:t>Anevia’da Kanal İşlemleri</a:t>
            </a:r>
          </a:p>
          <a:p>
            <a:pPr algn="just"/>
            <a:endParaRPr lang="tr-TR" b="1" dirty="0"/>
          </a:p>
          <a:p>
            <a:pPr marL="800100" lvl="1" indent="-342900" algn="just">
              <a:buFont typeface="+mj-lt"/>
              <a:buAutoNum type="arabicPeriod"/>
            </a:pPr>
            <a:endParaRPr lang="tr-TR" dirty="0"/>
          </a:p>
        </p:txBody>
      </p:sp>
      <p:sp>
        <p:nvSpPr>
          <p:cNvPr id="3" name="Slide Number Placeholder 2"/>
          <p:cNvSpPr>
            <a:spLocks noGrp="1"/>
          </p:cNvSpPr>
          <p:nvPr>
            <p:ph type="sldNum" sz="quarter" idx="12"/>
          </p:nvPr>
        </p:nvSpPr>
        <p:spPr/>
        <p:txBody>
          <a:bodyPr/>
          <a:lstStyle/>
          <a:p>
            <a:fld id="{221F8894-E99A-C24B-9F27-2643E2117A13}" type="slidenum">
              <a:rPr lang="en-US" smtClean="0"/>
              <a:t>31</a:t>
            </a:fld>
            <a:endParaRPr lang="en-US"/>
          </a:p>
        </p:txBody>
      </p:sp>
      <p:sp>
        <p:nvSpPr>
          <p:cNvPr id="4" name="Footer Placeholder 3"/>
          <p:cNvSpPr>
            <a:spLocks noGrp="1"/>
          </p:cNvSpPr>
          <p:nvPr>
            <p:ph type="ftr" sz="quarter" idx="11"/>
          </p:nvPr>
        </p:nvSpPr>
        <p:spPr/>
        <p:txBody>
          <a:bodyPr/>
          <a:lstStyle/>
          <a:p>
            <a:r>
              <a:rPr lang="en-US"/>
              <a:t>A0.3</a:t>
            </a:r>
            <a:endParaRPr lang="en-US" dirty="0"/>
          </a:p>
        </p:txBody>
      </p:sp>
      <p:sp>
        <p:nvSpPr>
          <p:cNvPr id="2" name="TextBox 1"/>
          <p:cNvSpPr txBox="1"/>
          <p:nvPr/>
        </p:nvSpPr>
        <p:spPr>
          <a:xfrm>
            <a:off x="356881" y="1507860"/>
            <a:ext cx="8136903" cy="1754326"/>
          </a:xfrm>
          <a:prstGeom prst="rect">
            <a:avLst/>
          </a:prstGeom>
          <a:noFill/>
        </p:spPr>
        <p:txBody>
          <a:bodyPr wrap="square" rtlCol="0">
            <a:spAutoFit/>
          </a:bodyPr>
          <a:lstStyle/>
          <a:p>
            <a:pPr marL="342900" indent="-342900">
              <a:buFont typeface="+mj-lt"/>
              <a:buAutoNum type="arabicPeriod"/>
            </a:pPr>
            <a:r>
              <a:rPr lang="tr-TR" dirty="0"/>
              <a:t>Anevia Yönetim Paneline Giriş</a:t>
            </a:r>
          </a:p>
          <a:p>
            <a:pPr marL="342900" indent="-342900">
              <a:buFont typeface="+mj-lt"/>
              <a:buAutoNum type="arabicPeriod"/>
            </a:pPr>
            <a:r>
              <a:rPr lang="tr-TR" dirty="0"/>
              <a:t>Frekans İşlemleri</a:t>
            </a:r>
          </a:p>
          <a:p>
            <a:pPr marL="342900" indent="-342900">
              <a:buFont typeface="+mj-lt"/>
              <a:buAutoNum type="arabicPeriod"/>
            </a:pPr>
            <a:r>
              <a:rPr lang="tr-TR" dirty="0"/>
              <a:t>Kanal İşlemleri</a:t>
            </a:r>
          </a:p>
          <a:p>
            <a:pPr marL="342900" indent="-342900">
              <a:buFont typeface="+mj-lt"/>
              <a:buAutoNum type="arabicPeriod"/>
            </a:pPr>
            <a:r>
              <a:rPr lang="tr-TR" dirty="0"/>
              <a:t>Şifreli Kanal İşlemleri </a:t>
            </a:r>
          </a:p>
          <a:p>
            <a:pPr marL="342900" indent="-342900">
              <a:buFont typeface="+mj-lt"/>
              <a:buAutoNum type="arabicPeriod"/>
            </a:pPr>
            <a:r>
              <a:rPr lang="tr-TR" dirty="0"/>
              <a:t>Anevia Sistem İşlemleri</a:t>
            </a:r>
          </a:p>
          <a:p>
            <a:pPr algn="ctr"/>
            <a:endParaRPr lang="tr-TR" dirty="0"/>
          </a:p>
        </p:txBody>
      </p:sp>
    </p:spTree>
    <p:extLst>
      <p:ext uri="{BB962C8B-B14F-4D97-AF65-F5344CB8AC3E}">
        <p14:creationId xmlns:p14="http://schemas.microsoft.com/office/powerpoint/2010/main" val="40915230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Rectangle 18"/>
          <p:cNvSpPr/>
          <p:nvPr/>
        </p:nvSpPr>
        <p:spPr>
          <a:xfrm>
            <a:off x="683568" y="3178073"/>
            <a:ext cx="184731" cy="464871"/>
          </a:xfrm>
          <a:prstGeom prst="rect">
            <a:avLst/>
          </a:prstGeom>
        </p:spPr>
        <p:txBody>
          <a:bodyPr wrap="none">
            <a:spAutoFit/>
          </a:bodyPr>
          <a:lstStyle/>
          <a:p>
            <a:pPr>
              <a:lnSpc>
                <a:spcPct val="150000"/>
              </a:lnSpc>
            </a:pPr>
            <a:endParaRPr lang="tr-TR" dirty="0"/>
          </a:p>
        </p:txBody>
      </p:sp>
      <p:sp>
        <p:nvSpPr>
          <p:cNvPr id="20" name="Rectangle 19"/>
          <p:cNvSpPr/>
          <p:nvPr/>
        </p:nvSpPr>
        <p:spPr>
          <a:xfrm>
            <a:off x="483330" y="52550"/>
            <a:ext cx="7487651" cy="584775"/>
          </a:xfrm>
          <a:prstGeom prst="rect">
            <a:avLst/>
          </a:prstGeom>
        </p:spPr>
        <p:txBody>
          <a:bodyPr wrap="square">
            <a:spAutoFit/>
          </a:bodyPr>
          <a:lstStyle/>
          <a:p>
            <a:r>
              <a:rPr lang="tr-TR" sz="3200" b="1" dirty="0">
                <a:solidFill>
                  <a:schemeClr val="tx2"/>
                </a:solidFill>
              </a:rPr>
              <a:t>Anevia Yönetim Paneline Giriş</a:t>
            </a:r>
            <a:endParaRPr lang="en-US" sz="3200" b="1" dirty="0">
              <a:solidFill>
                <a:schemeClr val="tx2"/>
              </a:solidFill>
            </a:endParaRP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32</a:t>
            </a:fld>
            <a:endParaRPr lang="en-US"/>
          </a:p>
        </p:txBody>
      </p:sp>
      <p:sp>
        <p:nvSpPr>
          <p:cNvPr id="23"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sp>
        <p:nvSpPr>
          <p:cNvPr id="3" name="TextBox 2"/>
          <p:cNvSpPr txBox="1"/>
          <p:nvPr/>
        </p:nvSpPr>
        <p:spPr>
          <a:xfrm>
            <a:off x="179512" y="1283677"/>
            <a:ext cx="8712968" cy="4247317"/>
          </a:xfrm>
          <a:prstGeom prst="rect">
            <a:avLst/>
          </a:prstGeom>
          <a:noFill/>
        </p:spPr>
        <p:txBody>
          <a:bodyPr wrap="square" rtlCol="0">
            <a:spAutoFit/>
          </a:bodyPr>
          <a:lstStyle/>
          <a:p>
            <a:r>
              <a:rPr lang="tr-TR" dirty="0"/>
              <a:t>Müşteri sunucusunda Anevia cihazına verilmiş olan IP adresine giriş yapılarak yönetim paneli giriş ekranına girilmelidir. İlgili site, tarayıcının yer işaretlerinde ekli olarak bulunabilir.</a:t>
            </a:r>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r>
              <a:rPr lang="tr-TR" dirty="0"/>
              <a:t>Admin kullanıcısı seçilerek şifre bölümüne «paris» yazılmalı ve Login butonuna basılmalıdır.</a:t>
            </a:r>
          </a:p>
        </p:txBody>
      </p:sp>
      <p:pic>
        <p:nvPicPr>
          <p:cNvPr id="4" name="Picture 3"/>
          <p:cNvPicPr>
            <a:picLocks noChangeAspect="1"/>
          </p:cNvPicPr>
          <p:nvPr/>
        </p:nvPicPr>
        <p:blipFill>
          <a:blip r:embed="rId2"/>
          <a:stretch>
            <a:fillRect/>
          </a:stretch>
        </p:blipFill>
        <p:spPr>
          <a:xfrm>
            <a:off x="1858267" y="1930009"/>
            <a:ext cx="5352743" cy="2917372"/>
          </a:xfrm>
          <a:prstGeom prst="rect">
            <a:avLst/>
          </a:prstGeom>
        </p:spPr>
      </p:pic>
    </p:spTree>
    <p:extLst>
      <p:ext uri="{BB962C8B-B14F-4D97-AF65-F5344CB8AC3E}">
        <p14:creationId xmlns:p14="http://schemas.microsoft.com/office/powerpoint/2010/main" val="23079721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Rectangle 18"/>
          <p:cNvSpPr/>
          <p:nvPr/>
        </p:nvSpPr>
        <p:spPr>
          <a:xfrm>
            <a:off x="683568" y="3178073"/>
            <a:ext cx="184731" cy="464871"/>
          </a:xfrm>
          <a:prstGeom prst="rect">
            <a:avLst/>
          </a:prstGeom>
        </p:spPr>
        <p:txBody>
          <a:bodyPr wrap="none">
            <a:spAutoFit/>
          </a:bodyPr>
          <a:lstStyle/>
          <a:p>
            <a:pPr>
              <a:lnSpc>
                <a:spcPct val="150000"/>
              </a:lnSpc>
            </a:pPr>
            <a:endParaRPr lang="tr-TR" dirty="0"/>
          </a:p>
        </p:txBody>
      </p:sp>
      <p:sp>
        <p:nvSpPr>
          <p:cNvPr id="20" name="Rectangle 19"/>
          <p:cNvSpPr/>
          <p:nvPr/>
        </p:nvSpPr>
        <p:spPr>
          <a:xfrm>
            <a:off x="483330" y="52550"/>
            <a:ext cx="7487651" cy="584775"/>
          </a:xfrm>
          <a:prstGeom prst="rect">
            <a:avLst/>
          </a:prstGeom>
        </p:spPr>
        <p:txBody>
          <a:bodyPr wrap="square">
            <a:spAutoFit/>
          </a:bodyPr>
          <a:lstStyle/>
          <a:p>
            <a:r>
              <a:rPr lang="tr-TR" sz="3200" b="1" dirty="0">
                <a:solidFill>
                  <a:schemeClr val="tx2"/>
                </a:solidFill>
              </a:rPr>
              <a:t>Anevia Yönetim Paneline Giriş</a:t>
            </a:r>
            <a:endParaRPr lang="en-US" sz="3200" b="1" dirty="0">
              <a:solidFill>
                <a:schemeClr val="tx2"/>
              </a:solidFill>
            </a:endParaRP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33</a:t>
            </a:fld>
            <a:endParaRPr lang="en-US"/>
          </a:p>
        </p:txBody>
      </p:sp>
      <p:sp>
        <p:nvSpPr>
          <p:cNvPr id="23"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sp>
        <p:nvSpPr>
          <p:cNvPr id="3" name="TextBox 2"/>
          <p:cNvSpPr txBox="1"/>
          <p:nvPr/>
        </p:nvSpPr>
        <p:spPr>
          <a:xfrm>
            <a:off x="179512" y="1283677"/>
            <a:ext cx="8712968" cy="3693319"/>
          </a:xfrm>
          <a:prstGeom prst="rect">
            <a:avLst/>
          </a:prstGeom>
          <a:noFill/>
        </p:spPr>
        <p:txBody>
          <a:bodyPr wrap="square" rtlCol="0">
            <a:spAutoFit/>
          </a:bodyPr>
          <a:lstStyle/>
          <a:p>
            <a:r>
              <a:rPr lang="tr-TR" dirty="0"/>
              <a:t>Login butonuna basıldığında Anevia yönetim panelinin anasayfası görülmelidir. </a:t>
            </a:r>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p:txBody>
      </p:sp>
      <p:pic>
        <p:nvPicPr>
          <p:cNvPr id="2" name="Picture 1"/>
          <p:cNvPicPr>
            <a:picLocks noChangeAspect="1"/>
          </p:cNvPicPr>
          <p:nvPr/>
        </p:nvPicPr>
        <p:blipFill>
          <a:blip r:embed="rId2"/>
          <a:stretch>
            <a:fillRect/>
          </a:stretch>
        </p:blipFill>
        <p:spPr>
          <a:xfrm>
            <a:off x="441474" y="1723292"/>
            <a:ext cx="8189044" cy="3514809"/>
          </a:xfrm>
          <a:prstGeom prst="rect">
            <a:avLst/>
          </a:prstGeom>
        </p:spPr>
      </p:pic>
    </p:spTree>
    <p:extLst>
      <p:ext uri="{BB962C8B-B14F-4D97-AF65-F5344CB8AC3E}">
        <p14:creationId xmlns:p14="http://schemas.microsoft.com/office/powerpoint/2010/main" val="14376985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Rectangle 18"/>
          <p:cNvSpPr/>
          <p:nvPr/>
        </p:nvSpPr>
        <p:spPr>
          <a:xfrm>
            <a:off x="683568" y="3178073"/>
            <a:ext cx="184731" cy="464871"/>
          </a:xfrm>
          <a:prstGeom prst="rect">
            <a:avLst/>
          </a:prstGeom>
        </p:spPr>
        <p:txBody>
          <a:bodyPr wrap="none">
            <a:spAutoFit/>
          </a:bodyPr>
          <a:lstStyle/>
          <a:p>
            <a:pPr>
              <a:lnSpc>
                <a:spcPct val="150000"/>
              </a:lnSpc>
            </a:pPr>
            <a:endParaRPr lang="tr-TR" dirty="0"/>
          </a:p>
        </p:txBody>
      </p:sp>
      <p:sp>
        <p:nvSpPr>
          <p:cNvPr id="20" name="Rectangle 19"/>
          <p:cNvSpPr/>
          <p:nvPr/>
        </p:nvSpPr>
        <p:spPr>
          <a:xfrm>
            <a:off x="483330" y="52550"/>
            <a:ext cx="7487651" cy="584775"/>
          </a:xfrm>
          <a:prstGeom prst="rect">
            <a:avLst/>
          </a:prstGeom>
        </p:spPr>
        <p:txBody>
          <a:bodyPr wrap="square">
            <a:spAutoFit/>
          </a:bodyPr>
          <a:lstStyle/>
          <a:p>
            <a:r>
              <a:rPr lang="tr-TR" sz="3200" b="1" dirty="0">
                <a:solidFill>
                  <a:schemeClr val="tx2"/>
                </a:solidFill>
              </a:rPr>
              <a:t>Frekans İşlemleri</a:t>
            </a:r>
            <a:endParaRPr lang="en-US" sz="3200" b="1" dirty="0">
              <a:solidFill>
                <a:schemeClr val="tx2"/>
              </a:solidFill>
            </a:endParaRP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34</a:t>
            </a:fld>
            <a:endParaRPr lang="en-US"/>
          </a:p>
        </p:txBody>
      </p:sp>
      <p:sp>
        <p:nvSpPr>
          <p:cNvPr id="23"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sp>
        <p:nvSpPr>
          <p:cNvPr id="3" name="TextBox 2"/>
          <p:cNvSpPr txBox="1"/>
          <p:nvPr/>
        </p:nvSpPr>
        <p:spPr>
          <a:xfrm>
            <a:off x="179512" y="1283677"/>
            <a:ext cx="8712968" cy="3970318"/>
          </a:xfrm>
          <a:prstGeom prst="rect">
            <a:avLst/>
          </a:prstGeom>
          <a:noFill/>
        </p:spPr>
        <p:txBody>
          <a:bodyPr wrap="square" rtlCol="0">
            <a:spAutoFit/>
          </a:bodyPr>
          <a:lstStyle/>
          <a:p>
            <a:r>
              <a:rPr lang="tr-TR" dirty="0"/>
              <a:t>Anevia cihazında frekans işlemlerine Services </a:t>
            </a:r>
            <a:r>
              <a:rPr lang="tr-TR" dirty="0">
                <a:sym typeface="Wingdings" panose="05000000000000000000" pitchFamily="2" charset="2"/>
              </a:rPr>
              <a:t> Modules Settings altından erişilebilir.</a:t>
            </a:r>
          </a:p>
          <a:p>
            <a:r>
              <a:rPr lang="tr-TR" dirty="0">
                <a:sym typeface="Wingdings" panose="05000000000000000000" pitchFamily="2" charset="2"/>
              </a:rPr>
              <a:t>Aşağıdaki örnekte Rear Modules altında görülen modüller DVB-S modülleridir.</a:t>
            </a:r>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p:txBody>
      </p:sp>
      <p:pic>
        <p:nvPicPr>
          <p:cNvPr id="4" name="Picture 3"/>
          <p:cNvPicPr>
            <a:picLocks noChangeAspect="1"/>
          </p:cNvPicPr>
          <p:nvPr/>
        </p:nvPicPr>
        <p:blipFill>
          <a:blip r:embed="rId2"/>
          <a:stretch>
            <a:fillRect/>
          </a:stretch>
        </p:blipFill>
        <p:spPr>
          <a:xfrm>
            <a:off x="1732084" y="1925454"/>
            <a:ext cx="5609652" cy="3741219"/>
          </a:xfrm>
          <a:prstGeom prst="rect">
            <a:avLst/>
          </a:prstGeom>
        </p:spPr>
      </p:pic>
    </p:spTree>
    <p:extLst>
      <p:ext uri="{BB962C8B-B14F-4D97-AF65-F5344CB8AC3E}">
        <p14:creationId xmlns:p14="http://schemas.microsoft.com/office/powerpoint/2010/main" val="14905541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Rectangle 18"/>
          <p:cNvSpPr/>
          <p:nvPr/>
        </p:nvSpPr>
        <p:spPr>
          <a:xfrm>
            <a:off x="683568" y="3178073"/>
            <a:ext cx="184731" cy="464871"/>
          </a:xfrm>
          <a:prstGeom prst="rect">
            <a:avLst/>
          </a:prstGeom>
        </p:spPr>
        <p:txBody>
          <a:bodyPr wrap="none">
            <a:spAutoFit/>
          </a:bodyPr>
          <a:lstStyle/>
          <a:p>
            <a:pPr>
              <a:lnSpc>
                <a:spcPct val="150000"/>
              </a:lnSpc>
            </a:pPr>
            <a:endParaRPr lang="tr-TR" dirty="0"/>
          </a:p>
        </p:txBody>
      </p:sp>
      <p:sp>
        <p:nvSpPr>
          <p:cNvPr id="20" name="Rectangle 19"/>
          <p:cNvSpPr/>
          <p:nvPr/>
        </p:nvSpPr>
        <p:spPr>
          <a:xfrm>
            <a:off x="483330" y="52550"/>
            <a:ext cx="7487651" cy="584775"/>
          </a:xfrm>
          <a:prstGeom prst="rect">
            <a:avLst/>
          </a:prstGeom>
        </p:spPr>
        <p:txBody>
          <a:bodyPr wrap="square">
            <a:spAutoFit/>
          </a:bodyPr>
          <a:lstStyle/>
          <a:p>
            <a:r>
              <a:rPr lang="tr-TR" sz="3200" b="1" dirty="0">
                <a:solidFill>
                  <a:schemeClr val="tx2"/>
                </a:solidFill>
              </a:rPr>
              <a:t>Frekans İşlemleri</a:t>
            </a:r>
            <a:endParaRPr lang="en-US" sz="3200" b="1" dirty="0">
              <a:solidFill>
                <a:schemeClr val="tx2"/>
              </a:solidFill>
            </a:endParaRP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35</a:t>
            </a:fld>
            <a:endParaRPr lang="en-US"/>
          </a:p>
        </p:txBody>
      </p:sp>
      <p:sp>
        <p:nvSpPr>
          <p:cNvPr id="23"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sp>
        <p:nvSpPr>
          <p:cNvPr id="3" name="TextBox 2"/>
          <p:cNvSpPr txBox="1"/>
          <p:nvPr/>
        </p:nvSpPr>
        <p:spPr>
          <a:xfrm>
            <a:off x="179512" y="1283677"/>
            <a:ext cx="8712968" cy="5355312"/>
          </a:xfrm>
          <a:prstGeom prst="rect">
            <a:avLst/>
          </a:prstGeom>
          <a:noFill/>
        </p:spPr>
        <p:txBody>
          <a:bodyPr wrap="square" rtlCol="0">
            <a:spAutoFit/>
          </a:bodyPr>
          <a:lstStyle/>
          <a:p>
            <a:r>
              <a:rPr lang="tr-TR" dirty="0"/>
              <a:t>DVB-S modüllerinin durumunu belirten üç farklı işaret bulunmaktadır.</a:t>
            </a:r>
          </a:p>
          <a:p>
            <a:endParaRPr lang="tr-TR" dirty="0"/>
          </a:p>
          <a:p>
            <a:r>
              <a:rPr lang="tr-TR" dirty="0"/>
              <a:t>1-A tunerinde görülen yeşil işaret, bu tunere frekans girildiğini ve düzgün sinyal alındığını göstermektedir.</a:t>
            </a:r>
          </a:p>
          <a:p>
            <a:r>
              <a:rPr lang="tr-TR" dirty="0"/>
              <a:t>1-B tunerinde görülen boşluk, bu tunere frekans girilmediğini göstermektedir.</a:t>
            </a:r>
          </a:p>
          <a:p>
            <a:r>
              <a:rPr lang="tr-TR" dirty="0"/>
              <a:t>2-A tunerinde görülen siyah-beyaz işaret, bu tunere frekans girildiğini fakat şu anda sinyal alınamadığını göstermektedir.</a:t>
            </a:r>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p:txBody>
      </p:sp>
      <p:pic>
        <p:nvPicPr>
          <p:cNvPr id="2" name="Picture 1"/>
          <p:cNvPicPr>
            <a:picLocks noChangeAspect="1"/>
          </p:cNvPicPr>
          <p:nvPr/>
        </p:nvPicPr>
        <p:blipFill>
          <a:blip r:embed="rId2"/>
          <a:stretch>
            <a:fillRect/>
          </a:stretch>
        </p:blipFill>
        <p:spPr>
          <a:xfrm>
            <a:off x="1601170" y="3477358"/>
            <a:ext cx="5343525" cy="1943100"/>
          </a:xfrm>
          <a:prstGeom prst="rect">
            <a:avLst/>
          </a:prstGeom>
        </p:spPr>
      </p:pic>
    </p:spTree>
    <p:extLst>
      <p:ext uri="{BB962C8B-B14F-4D97-AF65-F5344CB8AC3E}">
        <p14:creationId xmlns:p14="http://schemas.microsoft.com/office/powerpoint/2010/main" val="9012980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Rectangle 18"/>
          <p:cNvSpPr/>
          <p:nvPr/>
        </p:nvSpPr>
        <p:spPr>
          <a:xfrm>
            <a:off x="683568" y="3178073"/>
            <a:ext cx="184731" cy="464871"/>
          </a:xfrm>
          <a:prstGeom prst="rect">
            <a:avLst/>
          </a:prstGeom>
        </p:spPr>
        <p:txBody>
          <a:bodyPr wrap="none">
            <a:spAutoFit/>
          </a:bodyPr>
          <a:lstStyle/>
          <a:p>
            <a:pPr>
              <a:lnSpc>
                <a:spcPct val="150000"/>
              </a:lnSpc>
            </a:pPr>
            <a:endParaRPr lang="tr-TR" dirty="0"/>
          </a:p>
        </p:txBody>
      </p:sp>
      <p:sp>
        <p:nvSpPr>
          <p:cNvPr id="20" name="Rectangle 19"/>
          <p:cNvSpPr/>
          <p:nvPr/>
        </p:nvSpPr>
        <p:spPr>
          <a:xfrm>
            <a:off x="483330" y="52550"/>
            <a:ext cx="7487651" cy="584775"/>
          </a:xfrm>
          <a:prstGeom prst="rect">
            <a:avLst/>
          </a:prstGeom>
        </p:spPr>
        <p:txBody>
          <a:bodyPr wrap="square">
            <a:spAutoFit/>
          </a:bodyPr>
          <a:lstStyle/>
          <a:p>
            <a:r>
              <a:rPr lang="tr-TR" sz="3200" b="1" dirty="0">
                <a:solidFill>
                  <a:schemeClr val="tx2"/>
                </a:solidFill>
              </a:rPr>
              <a:t>Frekans İşlemleri</a:t>
            </a:r>
            <a:endParaRPr lang="en-US" sz="3200" b="1" dirty="0">
              <a:solidFill>
                <a:schemeClr val="tx2"/>
              </a:solidFill>
            </a:endParaRP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36</a:t>
            </a:fld>
            <a:endParaRPr lang="en-US"/>
          </a:p>
        </p:txBody>
      </p:sp>
      <p:sp>
        <p:nvSpPr>
          <p:cNvPr id="23"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sp>
        <p:nvSpPr>
          <p:cNvPr id="3" name="TextBox 2"/>
          <p:cNvSpPr txBox="1"/>
          <p:nvPr/>
        </p:nvSpPr>
        <p:spPr>
          <a:xfrm>
            <a:off x="179512" y="1283677"/>
            <a:ext cx="8712968" cy="3693319"/>
          </a:xfrm>
          <a:prstGeom prst="rect">
            <a:avLst/>
          </a:prstGeom>
          <a:noFill/>
        </p:spPr>
        <p:txBody>
          <a:bodyPr wrap="square" rtlCol="0">
            <a:spAutoFit/>
          </a:bodyPr>
          <a:lstStyle/>
          <a:p>
            <a:r>
              <a:rPr lang="tr-TR" dirty="0"/>
              <a:t>Örnek olarak 1 nolu modüle tıklandığında, 1-A ve 1-B tunerleri görülmelidir.</a:t>
            </a:r>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p:txBody>
      </p:sp>
      <p:pic>
        <p:nvPicPr>
          <p:cNvPr id="4" name="Picture 3"/>
          <p:cNvPicPr>
            <a:picLocks noChangeAspect="1"/>
          </p:cNvPicPr>
          <p:nvPr/>
        </p:nvPicPr>
        <p:blipFill>
          <a:blip r:embed="rId2"/>
          <a:stretch>
            <a:fillRect/>
          </a:stretch>
        </p:blipFill>
        <p:spPr>
          <a:xfrm>
            <a:off x="1125416" y="1757057"/>
            <a:ext cx="6209951" cy="4346965"/>
          </a:xfrm>
          <a:prstGeom prst="rect">
            <a:avLst/>
          </a:prstGeom>
        </p:spPr>
      </p:pic>
    </p:spTree>
    <p:extLst>
      <p:ext uri="{BB962C8B-B14F-4D97-AF65-F5344CB8AC3E}">
        <p14:creationId xmlns:p14="http://schemas.microsoft.com/office/powerpoint/2010/main" val="39111652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Rectangle 18"/>
          <p:cNvSpPr/>
          <p:nvPr/>
        </p:nvSpPr>
        <p:spPr>
          <a:xfrm>
            <a:off x="683568" y="3178073"/>
            <a:ext cx="184731" cy="464871"/>
          </a:xfrm>
          <a:prstGeom prst="rect">
            <a:avLst/>
          </a:prstGeom>
        </p:spPr>
        <p:txBody>
          <a:bodyPr wrap="none">
            <a:spAutoFit/>
          </a:bodyPr>
          <a:lstStyle/>
          <a:p>
            <a:pPr>
              <a:lnSpc>
                <a:spcPct val="150000"/>
              </a:lnSpc>
            </a:pPr>
            <a:endParaRPr lang="tr-TR" dirty="0"/>
          </a:p>
        </p:txBody>
      </p:sp>
      <p:sp>
        <p:nvSpPr>
          <p:cNvPr id="20" name="Rectangle 19"/>
          <p:cNvSpPr/>
          <p:nvPr/>
        </p:nvSpPr>
        <p:spPr>
          <a:xfrm>
            <a:off x="483330" y="52550"/>
            <a:ext cx="7487651" cy="584775"/>
          </a:xfrm>
          <a:prstGeom prst="rect">
            <a:avLst/>
          </a:prstGeom>
        </p:spPr>
        <p:txBody>
          <a:bodyPr wrap="square">
            <a:spAutoFit/>
          </a:bodyPr>
          <a:lstStyle/>
          <a:p>
            <a:r>
              <a:rPr lang="tr-TR" sz="3200" b="1" dirty="0">
                <a:solidFill>
                  <a:schemeClr val="tx2"/>
                </a:solidFill>
              </a:rPr>
              <a:t>Frekans İşlemleri</a:t>
            </a:r>
            <a:endParaRPr lang="en-US" sz="3200" b="1" dirty="0">
              <a:solidFill>
                <a:schemeClr val="tx2"/>
              </a:solidFill>
            </a:endParaRP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37</a:t>
            </a:fld>
            <a:endParaRPr lang="en-US"/>
          </a:p>
        </p:txBody>
      </p:sp>
      <p:sp>
        <p:nvSpPr>
          <p:cNvPr id="23"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sp>
        <p:nvSpPr>
          <p:cNvPr id="3" name="TextBox 2"/>
          <p:cNvSpPr txBox="1"/>
          <p:nvPr/>
        </p:nvSpPr>
        <p:spPr>
          <a:xfrm>
            <a:off x="179512" y="1283677"/>
            <a:ext cx="8712968" cy="5909310"/>
          </a:xfrm>
          <a:prstGeom prst="rect">
            <a:avLst/>
          </a:prstGeom>
          <a:noFill/>
        </p:spPr>
        <p:txBody>
          <a:bodyPr wrap="square" rtlCol="0">
            <a:spAutoFit/>
          </a:bodyPr>
          <a:lstStyle/>
          <a:p>
            <a:r>
              <a:rPr lang="tr-TR" dirty="0"/>
              <a:t>Frekans eklemek için kanalın uydudaki frekansı, sembol oranı, polaritesi Lyngsat, Flysat gibi websitelerinden öğrenilmelidir. </a:t>
            </a:r>
          </a:p>
          <a:p>
            <a:endParaRPr lang="tr-TR" dirty="0"/>
          </a:p>
          <a:p>
            <a:r>
              <a:rPr lang="tr-TR" dirty="0"/>
              <a:t>DiSEqC değeri ise eklenecek frekansın, Anevia’da bu tunere bağlı olan koaksiyel kablonun, diğer ucunun bağlı olduğu multiswitch cihazındaki sıralamasıdır. Örnek olarak Turksat uydusu multiswitchin 1.uydusuysa, DiSEqC değeri A seçilmelidir.</a:t>
            </a:r>
          </a:p>
          <a:p>
            <a:endParaRPr lang="tr-TR" dirty="0"/>
          </a:p>
          <a:p>
            <a:r>
              <a:rPr lang="tr-TR" dirty="0"/>
              <a:t>Değerler girildikten sonra «Create» veya «Update» butonuna basılmalı ve sinyal alındıktan sonra frekanstaki kanallar aşağıda görülmelidir.</a:t>
            </a:r>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p:txBody>
      </p:sp>
      <p:pic>
        <p:nvPicPr>
          <p:cNvPr id="5" name="Picture 4"/>
          <p:cNvPicPr>
            <a:picLocks noChangeAspect="1"/>
          </p:cNvPicPr>
          <p:nvPr/>
        </p:nvPicPr>
        <p:blipFill>
          <a:blip r:embed="rId2"/>
          <a:stretch>
            <a:fillRect/>
          </a:stretch>
        </p:blipFill>
        <p:spPr>
          <a:xfrm>
            <a:off x="1886287" y="3854511"/>
            <a:ext cx="1659446" cy="2187452"/>
          </a:xfrm>
          <a:prstGeom prst="rect">
            <a:avLst/>
          </a:prstGeom>
        </p:spPr>
      </p:pic>
      <p:pic>
        <p:nvPicPr>
          <p:cNvPr id="6" name="Picture 5"/>
          <p:cNvPicPr>
            <a:picLocks noChangeAspect="1"/>
          </p:cNvPicPr>
          <p:nvPr/>
        </p:nvPicPr>
        <p:blipFill>
          <a:blip r:embed="rId3"/>
          <a:stretch>
            <a:fillRect/>
          </a:stretch>
        </p:blipFill>
        <p:spPr>
          <a:xfrm>
            <a:off x="5252508" y="3586019"/>
            <a:ext cx="1737377" cy="2451202"/>
          </a:xfrm>
          <a:prstGeom prst="rect">
            <a:avLst/>
          </a:prstGeom>
        </p:spPr>
      </p:pic>
    </p:spTree>
    <p:extLst>
      <p:ext uri="{BB962C8B-B14F-4D97-AF65-F5344CB8AC3E}">
        <p14:creationId xmlns:p14="http://schemas.microsoft.com/office/powerpoint/2010/main" val="8160990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Rectangle 18"/>
          <p:cNvSpPr/>
          <p:nvPr/>
        </p:nvSpPr>
        <p:spPr>
          <a:xfrm>
            <a:off x="683568" y="3178073"/>
            <a:ext cx="184731" cy="464871"/>
          </a:xfrm>
          <a:prstGeom prst="rect">
            <a:avLst/>
          </a:prstGeom>
        </p:spPr>
        <p:txBody>
          <a:bodyPr wrap="none">
            <a:spAutoFit/>
          </a:bodyPr>
          <a:lstStyle/>
          <a:p>
            <a:pPr>
              <a:lnSpc>
                <a:spcPct val="150000"/>
              </a:lnSpc>
            </a:pPr>
            <a:endParaRPr lang="tr-TR" dirty="0"/>
          </a:p>
        </p:txBody>
      </p:sp>
      <p:sp>
        <p:nvSpPr>
          <p:cNvPr id="20" name="Rectangle 19"/>
          <p:cNvSpPr/>
          <p:nvPr/>
        </p:nvSpPr>
        <p:spPr>
          <a:xfrm>
            <a:off x="483330" y="52550"/>
            <a:ext cx="7487651" cy="584775"/>
          </a:xfrm>
          <a:prstGeom prst="rect">
            <a:avLst/>
          </a:prstGeom>
        </p:spPr>
        <p:txBody>
          <a:bodyPr wrap="square">
            <a:spAutoFit/>
          </a:bodyPr>
          <a:lstStyle/>
          <a:p>
            <a:r>
              <a:rPr lang="tr-TR" sz="3200" b="1" dirty="0">
                <a:solidFill>
                  <a:schemeClr val="tx2"/>
                </a:solidFill>
              </a:rPr>
              <a:t>Frekans İşlemleri</a:t>
            </a:r>
            <a:endParaRPr lang="en-US" sz="3200" b="1" dirty="0">
              <a:solidFill>
                <a:schemeClr val="tx2"/>
              </a:solidFill>
            </a:endParaRP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38</a:t>
            </a:fld>
            <a:endParaRPr lang="en-US"/>
          </a:p>
        </p:txBody>
      </p:sp>
      <p:sp>
        <p:nvSpPr>
          <p:cNvPr id="23"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sp>
        <p:nvSpPr>
          <p:cNvPr id="3" name="TextBox 2"/>
          <p:cNvSpPr txBox="1"/>
          <p:nvPr/>
        </p:nvSpPr>
        <p:spPr>
          <a:xfrm>
            <a:off x="179512" y="1283677"/>
            <a:ext cx="8712968" cy="4247317"/>
          </a:xfrm>
          <a:prstGeom prst="rect">
            <a:avLst/>
          </a:prstGeom>
          <a:noFill/>
        </p:spPr>
        <p:txBody>
          <a:bodyPr wrap="square" rtlCol="0">
            <a:spAutoFit/>
          </a:bodyPr>
          <a:lstStyle/>
          <a:p>
            <a:pPr algn="just"/>
            <a:r>
              <a:rPr lang="tr-TR" dirty="0"/>
              <a:t>Lyngsat’a giriş yapmak için Google arama motoruna «lyngsat «uydu adı»» yazılıp ilgili sayfa bulunabilir. Aşağıda «lyngsat turksat» yazılarak Turksat uyduları için Lyngsat sayfaları gözükmektedir</a:t>
            </a:r>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p:txBody>
      </p:sp>
      <p:pic>
        <p:nvPicPr>
          <p:cNvPr id="2" name="Picture 1"/>
          <p:cNvPicPr>
            <a:picLocks noChangeAspect="1"/>
          </p:cNvPicPr>
          <p:nvPr/>
        </p:nvPicPr>
        <p:blipFill>
          <a:blip r:embed="rId2"/>
          <a:stretch>
            <a:fillRect/>
          </a:stretch>
        </p:blipFill>
        <p:spPr>
          <a:xfrm>
            <a:off x="911733" y="2464788"/>
            <a:ext cx="7248525" cy="3891562"/>
          </a:xfrm>
          <a:prstGeom prst="rect">
            <a:avLst/>
          </a:prstGeom>
        </p:spPr>
      </p:pic>
    </p:spTree>
    <p:extLst>
      <p:ext uri="{BB962C8B-B14F-4D97-AF65-F5344CB8AC3E}">
        <p14:creationId xmlns:p14="http://schemas.microsoft.com/office/powerpoint/2010/main" val="2168095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Rectangle 18"/>
          <p:cNvSpPr/>
          <p:nvPr/>
        </p:nvSpPr>
        <p:spPr>
          <a:xfrm>
            <a:off x="683568" y="3178073"/>
            <a:ext cx="184731" cy="464871"/>
          </a:xfrm>
          <a:prstGeom prst="rect">
            <a:avLst/>
          </a:prstGeom>
        </p:spPr>
        <p:txBody>
          <a:bodyPr wrap="none">
            <a:spAutoFit/>
          </a:bodyPr>
          <a:lstStyle/>
          <a:p>
            <a:pPr>
              <a:lnSpc>
                <a:spcPct val="150000"/>
              </a:lnSpc>
            </a:pPr>
            <a:endParaRPr lang="tr-TR" dirty="0"/>
          </a:p>
        </p:txBody>
      </p:sp>
      <p:sp>
        <p:nvSpPr>
          <p:cNvPr id="20" name="Rectangle 19"/>
          <p:cNvSpPr/>
          <p:nvPr/>
        </p:nvSpPr>
        <p:spPr>
          <a:xfrm>
            <a:off x="483330" y="52550"/>
            <a:ext cx="7487651" cy="584775"/>
          </a:xfrm>
          <a:prstGeom prst="rect">
            <a:avLst/>
          </a:prstGeom>
        </p:spPr>
        <p:txBody>
          <a:bodyPr wrap="square">
            <a:spAutoFit/>
          </a:bodyPr>
          <a:lstStyle/>
          <a:p>
            <a:r>
              <a:rPr lang="tr-TR" sz="3200" b="1" dirty="0">
                <a:solidFill>
                  <a:schemeClr val="tx2"/>
                </a:solidFill>
              </a:rPr>
              <a:t>Frekans İşlemleri</a:t>
            </a:r>
            <a:endParaRPr lang="en-US" sz="3200" b="1" dirty="0">
              <a:solidFill>
                <a:schemeClr val="tx2"/>
              </a:solidFill>
            </a:endParaRP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39</a:t>
            </a:fld>
            <a:endParaRPr lang="en-US"/>
          </a:p>
        </p:txBody>
      </p:sp>
      <p:sp>
        <p:nvSpPr>
          <p:cNvPr id="23"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sp>
        <p:nvSpPr>
          <p:cNvPr id="3" name="TextBox 2"/>
          <p:cNvSpPr txBox="1"/>
          <p:nvPr/>
        </p:nvSpPr>
        <p:spPr>
          <a:xfrm>
            <a:off x="179512" y="1283677"/>
            <a:ext cx="8712968" cy="1754326"/>
          </a:xfrm>
          <a:prstGeom prst="rect">
            <a:avLst/>
          </a:prstGeom>
          <a:noFill/>
        </p:spPr>
        <p:txBody>
          <a:bodyPr wrap="square" rtlCol="0">
            <a:spAutoFit/>
          </a:bodyPr>
          <a:lstStyle/>
          <a:p>
            <a:r>
              <a:rPr lang="tr-TR" dirty="0"/>
              <a:t>Aşağıda Lyngsat’ta bulunan TRT frekansı görülebilir. </a:t>
            </a:r>
          </a:p>
          <a:p>
            <a:endParaRPr lang="tr-TR" dirty="0"/>
          </a:p>
          <a:p>
            <a:r>
              <a:rPr lang="tr-TR" dirty="0"/>
              <a:t>Frekans: 11054</a:t>
            </a:r>
          </a:p>
          <a:p>
            <a:r>
              <a:rPr lang="tr-TR" dirty="0"/>
              <a:t>Sembol Oranı: 30000</a:t>
            </a:r>
          </a:p>
          <a:p>
            <a:r>
              <a:rPr lang="tr-TR" dirty="0"/>
              <a:t>Polarizasyon: V</a:t>
            </a:r>
          </a:p>
          <a:p>
            <a:r>
              <a:rPr lang="tr-TR" dirty="0"/>
              <a:t>Nesil: DVB-S2</a:t>
            </a:r>
          </a:p>
        </p:txBody>
      </p:sp>
      <p:pic>
        <p:nvPicPr>
          <p:cNvPr id="2" name="Picture 1"/>
          <p:cNvPicPr>
            <a:picLocks noChangeAspect="1"/>
          </p:cNvPicPr>
          <p:nvPr/>
        </p:nvPicPr>
        <p:blipFill>
          <a:blip r:embed="rId2"/>
          <a:stretch>
            <a:fillRect/>
          </a:stretch>
        </p:blipFill>
        <p:spPr>
          <a:xfrm>
            <a:off x="302133" y="3130336"/>
            <a:ext cx="8467725" cy="3105150"/>
          </a:xfrm>
          <a:prstGeom prst="rect">
            <a:avLst/>
          </a:prstGeom>
        </p:spPr>
      </p:pic>
    </p:spTree>
    <p:extLst>
      <p:ext uri="{BB962C8B-B14F-4D97-AF65-F5344CB8AC3E}">
        <p14:creationId xmlns:p14="http://schemas.microsoft.com/office/powerpoint/2010/main" val="2907279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p:cNvSpPr/>
          <p:nvPr/>
        </p:nvSpPr>
        <p:spPr>
          <a:xfrm>
            <a:off x="4479637" y="3059668"/>
            <a:ext cx="184731" cy="369332"/>
          </a:xfrm>
          <a:prstGeom prst="rect">
            <a:avLst/>
          </a:prstGeom>
        </p:spPr>
        <p:txBody>
          <a:bodyPr wrap="none">
            <a:spAutoFit/>
          </a:bodyPr>
          <a:lstStyle/>
          <a:p>
            <a:pPr algn="ctr"/>
            <a:endParaRPr lang="tr-TR" b="1" dirty="0">
              <a:solidFill>
                <a:schemeClr val="accent1"/>
              </a:solidFill>
            </a:endParaRPr>
          </a:p>
        </p:txBody>
      </p:sp>
      <p:sp>
        <p:nvSpPr>
          <p:cNvPr id="15" name="Rectangle 14"/>
          <p:cNvSpPr/>
          <p:nvPr/>
        </p:nvSpPr>
        <p:spPr>
          <a:xfrm>
            <a:off x="356881" y="307532"/>
            <a:ext cx="8136904" cy="1200329"/>
          </a:xfrm>
          <a:prstGeom prst="rect">
            <a:avLst/>
          </a:prstGeom>
          <a:noFill/>
        </p:spPr>
        <p:txBody>
          <a:bodyPr wrap="square">
            <a:spAutoFit/>
          </a:bodyPr>
          <a:lstStyle/>
          <a:p>
            <a:pPr algn="just"/>
            <a:endParaRPr lang="tr-TR" b="1" dirty="0"/>
          </a:p>
          <a:p>
            <a:pPr algn="just"/>
            <a:r>
              <a:rPr lang="tr-TR" b="1" dirty="0"/>
              <a:t>Yönetici Paneli</a:t>
            </a:r>
          </a:p>
          <a:p>
            <a:pPr algn="just"/>
            <a:endParaRPr lang="tr-TR" b="1" dirty="0"/>
          </a:p>
          <a:p>
            <a:pPr marL="800100" lvl="1" indent="-342900" algn="just">
              <a:buFont typeface="+mj-lt"/>
              <a:buAutoNum type="arabicPeriod"/>
            </a:pPr>
            <a:endParaRPr lang="tr-TR" dirty="0"/>
          </a:p>
        </p:txBody>
      </p:sp>
      <p:sp>
        <p:nvSpPr>
          <p:cNvPr id="3" name="Slide Number Placeholder 2"/>
          <p:cNvSpPr>
            <a:spLocks noGrp="1"/>
          </p:cNvSpPr>
          <p:nvPr>
            <p:ph type="sldNum" sz="quarter" idx="12"/>
          </p:nvPr>
        </p:nvSpPr>
        <p:spPr/>
        <p:txBody>
          <a:bodyPr/>
          <a:lstStyle/>
          <a:p>
            <a:fld id="{221F8894-E99A-C24B-9F27-2643E2117A13}" type="slidenum">
              <a:rPr lang="en-US" smtClean="0"/>
              <a:t>4</a:t>
            </a:fld>
            <a:endParaRPr lang="en-US"/>
          </a:p>
        </p:txBody>
      </p:sp>
      <p:sp>
        <p:nvSpPr>
          <p:cNvPr id="4" name="Footer Placeholder 3"/>
          <p:cNvSpPr>
            <a:spLocks noGrp="1"/>
          </p:cNvSpPr>
          <p:nvPr>
            <p:ph type="ftr" sz="quarter" idx="11"/>
          </p:nvPr>
        </p:nvSpPr>
        <p:spPr/>
        <p:txBody>
          <a:bodyPr/>
          <a:lstStyle/>
          <a:p>
            <a:r>
              <a:rPr lang="en-US"/>
              <a:t>A0.3</a:t>
            </a:r>
            <a:endParaRPr lang="en-US" dirty="0"/>
          </a:p>
        </p:txBody>
      </p:sp>
      <p:sp>
        <p:nvSpPr>
          <p:cNvPr id="2" name="TextBox 1"/>
          <p:cNvSpPr txBox="1"/>
          <p:nvPr/>
        </p:nvSpPr>
        <p:spPr>
          <a:xfrm>
            <a:off x="356881" y="1507860"/>
            <a:ext cx="8136903" cy="646331"/>
          </a:xfrm>
          <a:prstGeom prst="rect">
            <a:avLst/>
          </a:prstGeom>
          <a:noFill/>
        </p:spPr>
        <p:txBody>
          <a:bodyPr wrap="square" rtlCol="0">
            <a:spAutoFit/>
          </a:bodyPr>
          <a:lstStyle/>
          <a:p>
            <a:pPr marL="342900" indent="-342900">
              <a:buFont typeface="+mj-lt"/>
              <a:buAutoNum type="arabicPeriod"/>
            </a:pPr>
            <a:r>
              <a:rPr lang="tr-TR" dirty="0"/>
              <a:t>IPHotelTV Yönetici Paneli</a:t>
            </a:r>
          </a:p>
          <a:p>
            <a:pPr algn="ctr"/>
            <a:endParaRPr lang="tr-TR" dirty="0"/>
          </a:p>
        </p:txBody>
      </p:sp>
    </p:spTree>
    <p:extLst>
      <p:ext uri="{BB962C8B-B14F-4D97-AF65-F5344CB8AC3E}">
        <p14:creationId xmlns:p14="http://schemas.microsoft.com/office/powerpoint/2010/main" val="15730432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Rectangle 18"/>
          <p:cNvSpPr/>
          <p:nvPr/>
        </p:nvSpPr>
        <p:spPr>
          <a:xfrm>
            <a:off x="683568" y="3178073"/>
            <a:ext cx="184731" cy="464871"/>
          </a:xfrm>
          <a:prstGeom prst="rect">
            <a:avLst/>
          </a:prstGeom>
        </p:spPr>
        <p:txBody>
          <a:bodyPr wrap="none">
            <a:spAutoFit/>
          </a:bodyPr>
          <a:lstStyle/>
          <a:p>
            <a:pPr>
              <a:lnSpc>
                <a:spcPct val="150000"/>
              </a:lnSpc>
            </a:pPr>
            <a:endParaRPr lang="tr-TR" dirty="0"/>
          </a:p>
        </p:txBody>
      </p:sp>
      <p:sp>
        <p:nvSpPr>
          <p:cNvPr id="20" name="Rectangle 19"/>
          <p:cNvSpPr/>
          <p:nvPr/>
        </p:nvSpPr>
        <p:spPr>
          <a:xfrm>
            <a:off x="483330" y="52550"/>
            <a:ext cx="7487651" cy="584775"/>
          </a:xfrm>
          <a:prstGeom prst="rect">
            <a:avLst/>
          </a:prstGeom>
        </p:spPr>
        <p:txBody>
          <a:bodyPr wrap="square">
            <a:spAutoFit/>
          </a:bodyPr>
          <a:lstStyle/>
          <a:p>
            <a:r>
              <a:rPr lang="tr-TR" sz="3200" b="1" dirty="0">
                <a:solidFill>
                  <a:schemeClr val="tx2"/>
                </a:solidFill>
              </a:rPr>
              <a:t>Kanal İşlemleri</a:t>
            </a:r>
            <a:endParaRPr lang="en-US" sz="3200" b="1" dirty="0">
              <a:solidFill>
                <a:schemeClr val="tx2"/>
              </a:solidFill>
            </a:endParaRP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40</a:t>
            </a:fld>
            <a:endParaRPr lang="en-US"/>
          </a:p>
        </p:txBody>
      </p:sp>
      <p:sp>
        <p:nvSpPr>
          <p:cNvPr id="23"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sp>
        <p:nvSpPr>
          <p:cNvPr id="3" name="TextBox 2"/>
          <p:cNvSpPr txBox="1"/>
          <p:nvPr/>
        </p:nvSpPr>
        <p:spPr>
          <a:xfrm>
            <a:off x="179512" y="1283677"/>
            <a:ext cx="8712968" cy="4247317"/>
          </a:xfrm>
          <a:prstGeom prst="rect">
            <a:avLst/>
          </a:prstGeom>
          <a:noFill/>
        </p:spPr>
        <p:txBody>
          <a:bodyPr wrap="square" rtlCol="0">
            <a:spAutoFit/>
          </a:bodyPr>
          <a:lstStyle/>
          <a:p>
            <a:r>
              <a:rPr lang="tr-TR" dirty="0"/>
              <a:t>Anevia cihazında kanal işlemlerine Services </a:t>
            </a:r>
            <a:r>
              <a:rPr lang="tr-TR" dirty="0">
                <a:sym typeface="Wingdings" panose="05000000000000000000" pitchFamily="2" charset="2"/>
              </a:rPr>
              <a:t> Channels Settings altından erişilebilir. Üst tarafta bulunan kanallar cihaz üzerinden multicast yayın yapan kanallar, alt tarafta bulunan kanallar cihaz üzerinde frekanslarda olan tüm kanallardır.</a:t>
            </a:r>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p:txBody>
      </p:sp>
      <p:pic>
        <p:nvPicPr>
          <p:cNvPr id="2" name="Picture 1"/>
          <p:cNvPicPr>
            <a:picLocks noChangeAspect="1"/>
          </p:cNvPicPr>
          <p:nvPr/>
        </p:nvPicPr>
        <p:blipFill>
          <a:blip r:embed="rId2"/>
          <a:stretch>
            <a:fillRect/>
          </a:stretch>
        </p:blipFill>
        <p:spPr>
          <a:xfrm>
            <a:off x="609164" y="2242039"/>
            <a:ext cx="7853663" cy="3810084"/>
          </a:xfrm>
          <a:prstGeom prst="rect">
            <a:avLst/>
          </a:prstGeom>
        </p:spPr>
      </p:pic>
    </p:spTree>
    <p:extLst>
      <p:ext uri="{BB962C8B-B14F-4D97-AF65-F5344CB8AC3E}">
        <p14:creationId xmlns:p14="http://schemas.microsoft.com/office/powerpoint/2010/main" val="32988546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Rectangle 18"/>
          <p:cNvSpPr/>
          <p:nvPr/>
        </p:nvSpPr>
        <p:spPr>
          <a:xfrm>
            <a:off x="683568" y="3600104"/>
            <a:ext cx="184731" cy="464871"/>
          </a:xfrm>
          <a:prstGeom prst="rect">
            <a:avLst/>
          </a:prstGeom>
        </p:spPr>
        <p:txBody>
          <a:bodyPr wrap="none">
            <a:spAutoFit/>
          </a:bodyPr>
          <a:lstStyle/>
          <a:p>
            <a:pPr>
              <a:lnSpc>
                <a:spcPct val="150000"/>
              </a:lnSpc>
            </a:pPr>
            <a:endParaRPr lang="tr-TR" dirty="0"/>
          </a:p>
        </p:txBody>
      </p:sp>
      <p:sp>
        <p:nvSpPr>
          <p:cNvPr id="20" name="Rectangle 19"/>
          <p:cNvSpPr/>
          <p:nvPr/>
        </p:nvSpPr>
        <p:spPr>
          <a:xfrm>
            <a:off x="483330" y="52550"/>
            <a:ext cx="7487651" cy="584775"/>
          </a:xfrm>
          <a:prstGeom prst="rect">
            <a:avLst/>
          </a:prstGeom>
        </p:spPr>
        <p:txBody>
          <a:bodyPr wrap="square">
            <a:spAutoFit/>
          </a:bodyPr>
          <a:lstStyle/>
          <a:p>
            <a:r>
              <a:rPr lang="tr-TR" sz="3200" b="1" dirty="0">
                <a:solidFill>
                  <a:schemeClr val="tx2"/>
                </a:solidFill>
              </a:rPr>
              <a:t>Kanal İşlemleri</a:t>
            </a:r>
            <a:endParaRPr lang="en-US" sz="3200" b="1" dirty="0">
              <a:solidFill>
                <a:schemeClr val="tx2"/>
              </a:solidFill>
            </a:endParaRP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41</a:t>
            </a:fld>
            <a:endParaRPr lang="en-US"/>
          </a:p>
        </p:txBody>
      </p:sp>
      <p:sp>
        <p:nvSpPr>
          <p:cNvPr id="23"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sp>
        <p:nvSpPr>
          <p:cNvPr id="3" name="TextBox 2"/>
          <p:cNvSpPr txBox="1"/>
          <p:nvPr/>
        </p:nvSpPr>
        <p:spPr>
          <a:xfrm>
            <a:off x="179512" y="1283677"/>
            <a:ext cx="8712968" cy="1477328"/>
          </a:xfrm>
          <a:prstGeom prst="rect">
            <a:avLst/>
          </a:prstGeom>
          <a:noFill/>
        </p:spPr>
        <p:txBody>
          <a:bodyPr wrap="square" rtlCol="0">
            <a:spAutoFit/>
          </a:bodyPr>
          <a:lstStyle/>
          <a:p>
            <a:r>
              <a:rPr lang="tr-TR" dirty="0"/>
              <a:t>Bir kanala IP vermek için ilgili kanalı alt tarafta bulunan listeden ilgili kanal bulunmalı ve «Stream to IP:port» sütunundaki boşluğa boş bir multicast IP girilmeli ve yan tarafta bulunan «+» butonuna basılmalıdır. Örnek olarak aşağıdaki görselde Niederbayern HD kanalına 239.9.1.1 IP adresi verilmiştir. Sonrasında eklenen kanal için 11.slaytta bulunan kanal ekleme işlemi gerçekleştirilmelidir.</a:t>
            </a:r>
          </a:p>
        </p:txBody>
      </p:sp>
      <p:pic>
        <p:nvPicPr>
          <p:cNvPr id="4" name="Picture 3"/>
          <p:cNvPicPr>
            <a:picLocks noChangeAspect="1"/>
          </p:cNvPicPr>
          <p:nvPr/>
        </p:nvPicPr>
        <p:blipFill>
          <a:blip r:embed="rId2"/>
          <a:stretch>
            <a:fillRect/>
          </a:stretch>
        </p:blipFill>
        <p:spPr>
          <a:xfrm>
            <a:off x="377234" y="3001588"/>
            <a:ext cx="8317523" cy="2126774"/>
          </a:xfrm>
          <a:prstGeom prst="rect">
            <a:avLst/>
          </a:prstGeom>
        </p:spPr>
      </p:pic>
      <p:sp>
        <p:nvSpPr>
          <p:cNvPr id="5" name="Oval 4"/>
          <p:cNvSpPr/>
          <p:nvPr/>
        </p:nvSpPr>
        <p:spPr>
          <a:xfrm>
            <a:off x="8176846" y="4202723"/>
            <a:ext cx="237392" cy="21101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7388509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Rectangle 18"/>
          <p:cNvSpPr/>
          <p:nvPr/>
        </p:nvSpPr>
        <p:spPr>
          <a:xfrm>
            <a:off x="683568" y="3178073"/>
            <a:ext cx="184731" cy="464871"/>
          </a:xfrm>
          <a:prstGeom prst="rect">
            <a:avLst/>
          </a:prstGeom>
        </p:spPr>
        <p:txBody>
          <a:bodyPr wrap="none">
            <a:spAutoFit/>
          </a:bodyPr>
          <a:lstStyle/>
          <a:p>
            <a:pPr>
              <a:lnSpc>
                <a:spcPct val="150000"/>
              </a:lnSpc>
            </a:pPr>
            <a:endParaRPr lang="tr-TR" dirty="0"/>
          </a:p>
        </p:txBody>
      </p:sp>
      <p:sp>
        <p:nvSpPr>
          <p:cNvPr id="20" name="Rectangle 19"/>
          <p:cNvSpPr/>
          <p:nvPr/>
        </p:nvSpPr>
        <p:spPr>
          <a:xfrm>
            <a:off x="483330" y="52550"/>
            <a:ext cx="7487651" cy="584775"/>
          </a:xfrm>
          <a:prstGeom prst="rect">
            <a:avLst/>
          </a:prstGeom>
        </p:spPr>
        <p:txBody>
          <a:bodyPr wrap="square">
            <a:spAutoFit/>
          </a:bodyPr>
          <a:lstStyle/>
          <a:p>
            <a:r>
              <a:rPr lang="tr-TR" sz="3200" b="1" dirty="0">
                <a:solidFill>
                  <a:schemeClr val="tx2"/>
                </a:solidFill>
              </a:rPr>
              <a:t>Kanal İşlemleri</a:t>
            </a:r>
            <a:endParaRPr lang="en-US" sz="3200" b="1" dirty="0">
              <a:solidFill>
                <a:schemeClr val="tx2"/>
              </a:solidFill>
            </a:endParaRP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42</a:t>
            </a:fld>
            <a:endParaRPr lang="en-US"/>
          </a:p>
        </p:txBody>
      </p:sp>
      <p:sp>
        <p:nvSpPr>
          <p:cNvPr id="23"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sp>
        <p:nvSpPr>
          <p:cNvPr id="3" name="TextBox 2"/>
          <p:cNvSpPr txBox="1"/>
          <p:nvPr/>
        </p:nvSpPr>
        <p:spPr>
          <a:xfrm>
            <a:off x="179512" y="1283677"/>
            <a:ext cx="8712968" cy="646331"/>
          </a:xfrm>
          <a:prstGeom prst="rect">
            <a:avLst/>
          </a:prstGeom>
          <a:noFill/>
        </p:spPr>
        <p:txBody>
          <a:bodyPr wrap="square" rtlCol="0">
            <a:spAutoFit/>
          </a:bodyPr>
          <a:lstStyle/>
          <a:p>
            <a:r>
              <a:rPr lang="tr-TR" dirty="0"/>
              <a:t>«+» butonuna basıldıktan sonra üst tarafta bulunan listenin yukarısında eklenen kanal, kanalın IP adresi ve portu yeşil bir arkaplan eşliğinde görülmelidir.</a:t>
            </a:r>
          </a:p>
        </p:txBody>
      </p:sp>
      <p:sp>
        <p:nvSpPr>
          <p:cNvPr id="5" name="Oval 4"/>
          <p:cNvSpPr/>
          <p:nvPr/>
        </p:nvSpPr>
        <p:spPr>
          <a:xfrm>
            <a:off x="8176846" y="3780692"/>
            <a:ext cx="237392" cy="21101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pic>
        <p:nvPicPr>
          <p:cNvPr id="2" name="Picture 1"/>
          <p:cNvPicPr>
            <a:picLocks noChangeAspect="1"/>
          </p:cNvPicPr>
          <p:nvPr/>
        </p:nvPicPr>
        <p:blipFill>
          <a:blip r:embed="rId2"/>
          <a:stretch>
            <a:fillRect/>
          </a:stretch>
        </p:blipFill>
        <p:spPr>
          <a:xfrm>
            <a:off x="132644" y="1993905"/>
            <a:ext cx="8806703" cy="2442701"/>
          </a:xfrm>
          <a:prstGeom prst="rect">
            <a:avLst/>
          </a:prstGeom>
        </p:spPr>
      </p:pic>
    </p:spTree>
    <p:extLst>
      <p:ext uri="{BB962C8B-B14F-4D97-AF65-F5344CB8AC3E}">
        <p14:creationId xmlns:p14="http://schemas.microsoft.com/office/powerpoint/2010/main" val="37367875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Rectangle 18"/>
          <p:cNvSpPr/>
          <p:nvPr/>
        </p:nvSpPr>
        <p:spPr>
          <a:xfrm>
            <a:off x="683568" y="3178073"/>
            <a:ext cx="184731" cy="464871"/>
          </a:xfrm>
          <a:prstGeom prst="rect">
            <a:avLst/>
          </a:prstGeom>
        </p:spPr>
        <p:txBody>
          <a:bodyPr wrap="none">
            <a:spAutoFit/>
          </a:bodyPr>
          <a:lstStyle/>
          <a:p>
            <a:pPr>
              <a:lnSpc>
                <a:spcPct val="150000"/>
              </a:lnSpc>
            </a:pPr>
            <a:endParaRPr lang="tr-TR" dirty="0"/>
          </a:p>
        </p:txBody>
      </p:sp>
      <p:sp>
        <p:nvSpPr>
          <p:cNvPr id="20" name="Rectangle 19"/>
          <p:cNvSpPr/>
          <p:nvPr/>
        </p:nvSpPr>
        <p:spPr>
          <a:xfrm>
            <a:off x="483330" y="52550"/>
            <a:ext cx="7487651" cy="584775"/>
          </a:xfrm>
          <a:prstGeom prst="rect">
            <a:avLst/>
          </a:prstGeom>
        </p:spPr>
        <p:txBody>
          <a:bodyPr wrap="square">
            <a:spAutoFit/>
          </a:bodyPr>
          <a:lstStyle/>
          <a:p>
            <a:r>
              <a:rPr lang="tr-TR" sz="3200" b="1" dirty="0">
                <a:solidFill>
                  <a:schemeClr val="tx2"/>
                </a:solidFill>
              </a:rPr>
              <a:t>Kanal İşlemleri</a:t>
            </a:r>
            <a:endParaRPr lang="en-US" sz="3200" b="1" dirty="0">
              <a:solidFill>
                <a:schemeClr val="tx2"/>
              </a:solidFill>
            </a:endParaRP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43</a:t>
            </a:fld>
            <a:endParaRPr lang="en-US"/>
          </a:p>
        </p:txBody>
      </p:sp>
      <p:sp>
        <p:nvSpPr>
          <p:cNvPr id="23"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sp>
        <p:nvSpPr>
          <p:cNvPr id="3" name="TextBox 2"/>
          <p:cNvSpPr txBox="1"/>
          <p:nvPr/>
        </p:nvSpPr>
        <p:spPr>
          <a:xfrm>
            <a:off x="179512" y="1283677"/>
            <a:ext cx="8712968" cy="646331"/>
          </a:xfrm>
          <a:prstGeom prst="rect">
            <a:avLst/>
          </a:prstGeom>
          <a:noFill/>
        </p:spPr>
        <p:txBody>
          <a:bodyPr wrap="square" rtlCol="0">
            <a:spAutoFit/>
          </a:bodyPr>
          <a:lstStyle/>
          <a:p>
            <a:r>
              <a:rPr lang="tr-TR" dirty="0"/>
              <a:t>Kanal silme işlemi için, IP adresi verilmiş olan ilgili kanalın hizasında bulunan «Actions» sütunundaki kırmızı butona basılmalı ve kanal silme işlemine onay verilmelidir.</a:t>
            </a:r>
          </a:p>
        </p:txBody>
      </p:sp>
      <p:sp>
        <p:nvSpPr>
          <p:cNvPr id="5" name="Oval 4"/>
          <p:cNvSpPr/>
          <p:nvPr/>
        </p:nvSpPr>
        <p:spPr>
          <a:xfrm>
            <a:off x="8176846" y="3780692"/>
            <a:ext cx="237392" cy="21101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pic>
        <p:nvPicPr>
          <p:cNvPr id="4" name="Picture 3"/>
          <p:cNvPicPr>
            <a:picLocks noChangeAspect="1"/>
          </p:cNvPicPr>
          <p:nvPr/>
        </p:nvPicPr>
        <p:blipFill>
          <a:blip r:embed="rId2"/>
          <a:stretch>
            <a:fillRect/>
          </a:stretch>
        </p:blipFill>
        <p:spPr>
          <a:xfrm>
            <a:off x="220925" y="1866101"/>
            <a:ext cx="8630142" cy="2345838"/>
          </a:xfrm>
          <a:prstGeom prst="rect">
            <a:avLst/>
          </a:prstGeom>
        </p:spPr>
      </p:pic>
      <p:sp>
        <p:nvSpPr>
          <p:cNvPr id="6" name="Oval 5"/>
          <p:cNvSpPr/>
          <p:nvPr/>
        </p:nvSpPr>
        <p:spPr>
          <a:xfrm>
            <a:off x="7596554" y="2970260"/>
            <a:ext cx="158261" cy="207813"/>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pic>
        <p:nvPicPr>
          <p:cNvPr id="7" name="Picture 6"/>
          <p:cNvPicPr>
            <a:picLocks noChangeAspect="1"/>
          </p:cNvPicPr>
          <p:nvPr/>
        </p:nvPicPr>
        <p:blipFill>
          <a:blip r:embed="rId3"/>
          <a:stretch>
            <a:fillRect/>
          </a:stretch>
        </p:blipFill>
        <p:spPr>
          <a:xfrm>
            <a:off x="2416683" y="4405312"/>
            <a:ext cx="4238625" cy="1247775"/>
          </a:xfrm>
          <a:prstGeom prst="rect">
            <a:avLst/>
          </a:prstGeom>
        </p:spPr>
      </p:pic>
      <p:sp>
        <p:nvSpPr>
          <p:cNvPr id="8" name="Oval 7"/>
          <p:cNvSpPr/>
          <p:nvPr/>
        </p:nvSpPr>
        <p:spPr>
          <a:xfrm>
            <a:off x="5000133" y="5029199"/>
            <a:ext cx="873129" cy="62388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8502431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Rectangle 18"/>
          <p:cNvSpPr/>
          <p:nvPr/>
        </p:nvSpPr>
        <p:spPr>
          <a:xfrm>
            <a:off x="683568" y="3178073"/>
            <a:ext cx="184731" cy="464871"/>
          </a:xfrm>
          <a:prstGeom prst="rect">
            <a:avLst/>
          </a:prstGeom>
        </p:spPr>
        <p:txBody>
          <a:bodyPr wrap="none">
            <a:spAutoFit/>
          </a:bodyPr>
          <a:lstStyle/>
          <a:p>
            <a:pPr>
              <a:lnSpc>
                <a:spcPct val="150000"/>
              </a:lnSpc>
            </a:pPr>
            <a:endParaRPr lang="tr-TR" dirty="0"/>
          </a:p>
        </p:txBody>
      </p:sp>
      <p:sp>
        <p:nvSpPr>
          <p:cNvPr id="20" name="Rectangle 19"/>
          <p:cNvSpPr/>
          <p:nvPr/>
        </p:nvSpPr>
        <p:spPr>
          <a:xfrm>
            <a:off x="483330" y="52550"/>
            <a:ext cx="7487651" cy="584775"/>
          </a:xfrm>
          <a:prstGeom prst="rect">
            <a:avLst/>
          </a:prstGeom>
        </p:spPr>
        <p:txBody>
          <a:bodyPr wrap="square">
            <a:spAutoFit/>
          </a:bodyPr>
          <a:lstStyle/>
          <a:p>
            <a:r>
              <a:rPr lang="tr-TR" sz="3200" b="1" dirty="0">
                <a:solidFill>
                  <a:schemeClr val="tx2"/>
                </a:solidFill>
              </a:rPr>
              <a:t>Şifreli Kanal İşlemleri</a:t>
            </a:r>
            <a:endParaRPr lang="en-US" sz="3200" b="1" dirty="0">
              <a:solidFill>
                <a:schemeClr val="tx2"/>
              </a:solidFill>
            </a:endParaRP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44</a:t>
            </a:fld>
            <a:endParaRPr lang="en-US"/>
          </a:p>
        </p:txBody>
      </p:sp>
      <p:sp>
        <p:nvSpPr>
          <p:cNvPr id="23"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sp>
        <p:nvSpPr>
          <p:cNvPr id="3" name="TextBox 2"/>
          <p:cNvSpPr txBox="1"/>
          <p:nvPr/>
        </p:nvSpPr>
        <p:spPr>
          <a:xfrm>
            <a:off x="179512" y="1283677"/>
            <a:ext cx="8712968" cy="1200329"/>
          </a:xfrm>
          <a:prstGeom prst="rect">
            <a:avLst/>
          </a:prstGeom>
          <a:noFill/>
        </p:spPr>
        <p:txBody>
          <a:bodyPr wrap="square" rtlCol="0">
            <a:spAutoFit/>
          </a:bodyPr>
          <a:lstStyle/>
          <a:p>
            <a:r>
              <a:rPr lang="tr-TR" dirty="0"/>
              <a:t>Müşteriler, şifreli platformlardan kanal verebilmektedirler. Anevia cihazında aşağıdaki CI modüllerine takılan şifre çözücüler ile bu işlem yapılabilmektedir. İlk görselde modül takılı olan CI modül işareti, ikinci görselde ise modül takılmayan CI modül işareti görülebilir. CI’da sonsuz işareti bulunmaktaysa, bu CI modülü bir frekansa tanımlıdır.</a:t>
            </a:r>
          </a:p>
        </p:txBody>
      </p:sp>
      <p:pic>
        <p:nvPicPr>
          <p:cNvPr id="2" name="Picture 1"/>
          <p:cNvPicPr>
            <a:picLocks noChangeAspect="1"/>
          </p:cNvPicPr>
          <p:nvPr/>
        </p:nvPicPr>
        <p:blipFill rotWithShape="1">
          <a:blip r:embed="rId2"/>
          <a:srcRect t="23689"/>
          <a:stretch/>
        </p:blipFill>
        <p:spPr>
          <a:xfrm>
            <a:off x="868299" y="2484006"/>
            <a:ext cx="7414385" cy="1931997"/>
          </a:xfrm>
          <a:prstGeom prst="rect">
            <a:avLst/>
          </a:prstGeom>
        </p:spPr>
      </p:pic>
      <p:pic>
        <p:nvPicPr>
          <p:cNvPr id="15" name="Picture 14"/>
          <p:cNvPicPr>
            <a:picLocks noChangeAspect="1"/>
          </p:cNvPicPr>
          <p:nvPr/>
        </p:nvPicPr>
        <p:blipFill rotWithShape="1">
          <a:blip r:embed="rId3"/>
          <a:srcRect t="11988" r="315" b="47825"/>
          <a:stretch/>
        </p:blipFill>
        <p:spPr>
          <a:xfrm>
            <a:off x="868298" y="4416003"/>
            <a:ext cx="7414386" cy="1821830"/>
          </a:xfrm>
          <a:prstGeom prst="rect">
            <a:avLst/>
          </a:prstGeom>
        </p:spPr>
      </p:pic>
    </p:spTree>
    <p:extLst>
      <p:ext uri="{BB962C8B-B14F-4D97-AF65-F5344CB8AC3E}">
        <p14:creationId xmlns:p14="http://schemas.microsoft.com/office/powerpoint/2010/main" val="39087093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Rectangle 18"/>
          <p:cNvSpPr/>
          <p:nvPr/>
        </p:nvSpPr>
        <p:spPr>
          <a:xfrm>
            <a:off x="683568" y="3178073"/>
            <a:ext cx="184731" cy="464871"/>
          </a:xfrm>
          <a:prstGeom prst="rect">
            <a:avLst/>
          </a:prstGeom>
        </p:spPr>
        <p:txBody>
          <a:bodyPr wrap="none">
            <a:spAutoFit/>
          </a:bodyPr>
          <a:lstStyle/>
          <a:p>
            <a:pPr>
              <a:lnSpc>
                <a:spcPct val="150000"/>
              </a:lnSpc>
            </a:pPr>
            <a:endParaRPr lang="tr-TR" dirty="0"/>
          </a:p>
        </p:txBody>
      </p:sp>
      <p:sp>
        <p:nvSpPr>
          <p:cNvPr id="20" name="Rectangle 19"/>
          <p:cNvSpPr/>
          <p:nvPr/>
        </p:nvSpPr>
        <p:spPr>
          <a:xfrm>
            <a:off x="483330" y="52550"/>
            <a:ext cx="7487651" cy="584775"/>
          </a:xfrm>
          <a:prstGeom prst="rect">
            <a:avLst/>
          </a:prstGeom>
        </p:spPr>
        <p:txBody>
          <a:bodyPr wrap="square">
            <a:spAutoFit/>
          </a:bodyPr>
          <a:lstStyle/>
          <a:p>
            <a:r>
              <a:rPr lang="tr-TR" sz="3200" b="1" dirty="0">
                <a:solidFill>
                  <a:schemeClr val="tx2"/>
                </a:solidFill>
              </a:rPr>
              <a:t>Şifreli Kanal İşlemleri</a:t>
            </a:r>
            <a:endParaRPr lang="en-US" sz="3200" b="1" dirty="0">
              <a:solidFill>
                <a:schemeClr val="tx2"/>
              </a:solidFill>
            </a:endParaRP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45</a:t>
            </a:fld>
            <a:endParaRPr lang="en-US"/>
          </a:p>
        </p:txBody>
      </p:sp>
      <p:sp>
        <p:nvSpPr>
          <p:cNvPr id="23"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sp>
        <p:nvSpPr>
          <p:cNvPr id="3" name="TextBox 2"/>
          <p:cNvSpPr txBox="1"/>
          <p:nvPr/>
        </p:nvSpPr>
        <p:spPr>
          <a:xfrm>
            <a:off x="179512" y="1283677"/>
            <a:ext cx="8712968" cy="1200329"/>
          </a:xfrm>
          <a:prstGeom prst="rect">
            <a:avLst/>
          </a:prstGeom>
          <a:noFill/>
        </p:spPr>
        <p:txBody>
          <a:bodyPr wrap="square" rtlCol="0">
            <a:spAutoFit/>
          </a:bodyPr>
          <a:lstStyle/>
          <a:p>
            <a:r>
              <a:rPr lang="tr-TR" dirty="0"/>
              <a:t>Anevia markalı cihazlarda CI modülleri, frekansa tanımlanarak ilgili frekanstaki kanalların şifresi çözülebilmektedir. Frekans bilgileri girilirken CIs bölümünden modülün takıldığı CI modülü seçilip yanındaki «+» butonuna basılarak modül seçilebilir ve «Create» tuşuyla frekans tanımlanabilir.</a:t>
            </a:r>
          </a:p>
        </p:txBody>
      </p:sp>
      <p:pic>
        <p:nvPicPr>
          <p:cNvPr id="4" name="Picture 3"/>
          <p:cNvPicPr>
            <a:picLocks noChangeAspect="1"/>
          </p:cNvPicPr>
          <p:nvPr/>
        </p:nvPicPr>
        <p:blipFill>
          <a:blip r:embed="rId2"/>
          <a:stretch>
            <a:fillRect/>
          </a:stretch>
        </p:blipFill>
        <p:spPr>
          <a:xfrm>
            <a:off x="483331" y="2484006"/>
            <a:ext cx="1722448" cy="2954769"/>
          </a:xfrm>
          <a:prstGeom prst="rect">
            <a:avLst/>
          </a:prstGeom>
        </p:spPr>
      </p:pic>
      <p:pic>
        <p:nvPicPr>
          <p:cNvPr id="5" name="Picture 4"/>
          <p:cNvPicPr>
            <a:picLocks noChangeAspect="1"/>
          </p:cNvPicPr>
          <p:nvPr/>
        </p:nvPicPr>
        <p:blipFill>
          <a:blip r:embed="rId3"/>
          <a:stretch>
            <a:fillRect/>
          </a:stretch>
        </p:blipFill>
        <p:spPr>
          <a:xfrm>
            <a:off x="3340752" y="2465977"/>
            <a:ext cx="1772806" cy="2353933"/>
          </a:xfrm>
          <a:prstGeom prst="rect">
            <a:avLst/>
          </a:prstGeom>
        </p:spPr>
      </p:pic>
      <p:pic>
        <p:nvPicPr>
          <p:cNvPr id="6" name="Picture 5"/>
          <p:cNvPicPr>
            <a:picLocks noChangeAspect="1"/>
          </p:cNvPicPr>
          <p:nvPr/>
        </p:nvPicPr>
        <p:blipFill>
          <a:blip r:embed="rId4"/>
          <a:stretch>
            <a:fillRect/>
          </a:stretch>
        </p:blipFill>
        <p:spPr>
          <a:xfrm>
            <a:off x="6443065" y="2465977"/>
            <a:ext cx="2011268" cy="3098002"/>
          </a:xfrm>
          <a:prstGeom prst="rect">
            <a:avLst/>
          </a:prstGeom>
        </p:spPr>
      </p:pic>
      <p:sp>
        <p:nvSpPr>
          <p:cNvPr id="7" name="Oval 6"/>
          <p:cNvSpPr/>
          <p:nvPr/>
        </p:nvSpPr>
        <p:spPr>
          <a:xfrm>
            <a:off x="1767254" y="4106008"/>
            <a:ext cx="325315" cy="33410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8" name="Oval 7"/>
          <p:cNvSpPr/>
          <p:nvPr/>
        </p:nvSpPr>
        <p:spPr>
          <a:xfrm>
            <a:off x="3719146" y="4528038"/>
            <a:ext cx="949569" cy="291872"/>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0854039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Rectangle 18"/>
          <p:cNvSpPr/>
          <p:nvPr/>
        </p:nvSpPr>
        <p:spPr>
          <a:xfrm>
            <a:off x="683568" y="3178073"/>
            <a:ext cx="184731" cy="464871"/>
          </a:xfrm>
          <a:prstGeom prst="rect">
            <a:avLst/>
          </a:prstGeom>
        </p:spPr>
        <p:txBody>
          <a:bodyPr wrap="none">
            <a:spAutoFit/>
          </a:bodyPr>
          <a:lstStyle/>
          <a:p>
            <a:pPr>
              <a:lnSpc>
                <a:spcPct val="150000"/>
              </a:lnSpc>
            </a:pPr>
            <a:endParaRPr lang="tr-TR" dirty="0"/>
          </a:p>
        </p:txBody>
      </p:sp>
      <p:sp>
        <p:nvSpPr>
          <p:cNvPr id="20" name="Rectangle 19"/>
          <p:cNvSpPr/>
          <p:nvPr/>
        </p:nvSpPr>
        <p:spPr>
          <a:xfrm>
            <a:off x="483330" y="52550"/>
            <a:ext cx="7487651" cy="584775"/>
          </a:xfrm>
          <a:prstGeom prst="rect">
            <a:avLst/>
          </a:prstGeom>
        </p:spPr>
        <p:txBody>
          <a:bodyPr wrap="square">
            <a:spAutoFit/>
          </a:bodyPr>
          <a:lstStyle/>
          <a:p>
            <a:r>
              <a:rPr lang="tr-TR" sz="3200" b="1" dirty="0">
                <a:solidFill>
                  <a:schemeClr val="tx2"/>
                </a:solidFill>
              </a:rPr>
              <a:t>Şifreli Kanal İşlemleri</a:t>
            </a:r>
            <a:endParaRPr lang="en-US" sz="3200" b="1" dirty="0">
              <a:solidFill>
                <a:schemeClr val="tx2"/>
              </a:solidFill>
            </a:endParaRP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46</a:t>
            </a:fld>
            <a:endParaRPr lang="en-US"/>
          </a:p>
        </p:txBody>
      </p:sp>
      <p:sp>
        <p:nvSpPr>
          <p:cNvPr id="23"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sp>
        <p:nvSpPr>
          <p:cNvPr id="3" name="TextBox 2"/>
          <p:cNvSpPr txBox="1"/>
          <p:nvPr/>
        </p:nvSpPr>
        <p:spPr>
          <a:xfrm>
            <a:off x="179512" y="1283677"/>
            <a:ext cx="8712968" cy="923330"/>
          </a:xfrm>
          <a:prstGeom prst="rect">
            <a:avLst/>
          </a:prstGeom>
          <a:noFill/>
        </p:spPr>
        <p:txBody>
          <a:bodyPr wrap="square" rtlCol="0">
            <a:spAutoFit/>
          </a:bodyPr>
          <a:lstStyle/>
          <a:p>
            <a:r>
              <a:rPr lang="tr-TR" dirty="0"/>
              <a:t>Şifreli kanallar eklenmeden önce CA sütununda kanalın şifreli olduğunu belirten kırmızı nokta bulunmaktadır. CAM kartı (CI modülüne bağlı kart) ve IP verildiğinde ise şifre çözüldüğünde CA sütunundaki nokta yeşil olmalıdır.</a:t>
            </a:r>
          </a:p>
        </p:txBody>
      </p:sp>
      <p:pic>
        <p:nvPicPr>
          <p:cNvPr id="9" name="Picture 8"/>
          <p:cNvPicPr>
            <a:picLocks noChangeAspect="1"/>
          </p:cNvPicPr>
          <p:nvPr/>
        </p:nvPicPr>
        <p:blipFill>
          <a:blip r:embed="rId2"/>
          <a:stretch>
            <a:fillRect/>
          </a:stretch>
        </p:blipFill>
        <p:spPr>
          <a:xfrm>
            <a:off x="542976" y="2207007"/>
            <a:ext cx="7459913" cy="1107693"/>
          </a:xfrm>
          <a:prstGeom prst="rect">
            <a:avLst/>
          </a:prstGeom>
        </p:spPr>
      </p:pic>
      <p:pic>
        <p:nvPicPr>
          <p:cNvPr id="10" name="Picture 9"/>
          <p:cNvPicPr>
            <a:picLocks noChangeAspect="1"/>
          </p:cNvPicPr>
          <p:nvPr/>
        </p:nvPicPr>
        <p:blipFill>
          <a:blip r:embed="rId3"/>
          <a:stretch>
            <a:fillRect/>
          </a:stretch>
        </p:blipFill>
        <p:spPr>
          <a:xfrm>
            <a:off x="542976" y="4048263"/>
            <a:ext cx="7459913" cy="1200394"/>
          </a:xfrm>
          <a:prstGeom prst="rect">
            <a:avLst/>
          </a:prstGeom>
        </p:spPr>
      </p:pic>
    </p:spTree>
    <p:extLst>
      <p:ext uri="{BB962C8B-B14F-4D97-AF65-F5344CB8AC3E}">
        <p14:creationId xmlns:p14="http://schemas.microsoft.com/office/powerpoint/2010/main" val="7745063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Rectangle 18"/>
          <p:cNvSpPr/>
          <p:nvPr/>
        </p:nvSpPr>
        <p:spPr>
          <a:xfrm>
            <a:off x="683569" y="3178074"/>
            <a:ext cx="166594" cy="421498"/>
          </a:xfrm>
          <a:prstGeom prst="rect">
            <a:avLst/>
          </a:prstGeom>
        </p:spPr>
        <p:txBody>
          <a:bodyPr wrap="square">
            <a:spAutoFit/>
          </a:bodyPr>
          <a:lstStyle/>
          <a:p>
            <a:pPr>
              <a:lnSpc>
                <a:spcPct val="150000"/>
              </a:lnSpc>
            </a:pPr>
            <a:endParaRPr lang="tr-TR" dirty="0"/>
          </a:p>
        </p:txBody>
      </p:sp>
      <p:sp>
        <p:nvSpPr>
          <p:cNvPr id="20" name="Rectangle 19"/>
          <p:cNvSpPr/>
          <p:nvPr/>
        </p:nvSpPr>
        <p:spPr>
          <a:xfrm>
            <a:off x="483330" y="52550"/>
            <a:ext cx="7487651" cy="584775"/>
          </a:xfrm>
          <a:prstGeom prst="rect">
            <a:avLst/>
          </a:prstGeom>
        </p:spPr>
        <p:txBody>
          <a:bodyPr wrap="square">
            <a:spAutoFit/>
          </a:bodyPr>
          <a:lstStyle/>
          <a:p>
            <a:r>
              <a:rPr lang="tr-TR" sz="3200" b="1" dirty="0">
                <a:solidFill>
                  <a:schemeClr val="tx2"/>
                </a:solidFill>
              </a:rPr>
              <a:t>Anevia Sistem İşlemleri</a:t>
            </a:r>
            <a:endParaRPr lang="en-US" sz="3200" b="1" dirty="0">
              <a:solidFill>
                <a:schemeClr val="tx2"/>
              </a:solidFill>
            </a:endParaRP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47</a:t>
            </a:fld>
            <a:endParaRPr lang="en-US"/>
          </a:p>
        </p:txBody>
      </p:sp>
      <p:sp>
        <p:nvSpPr>
          <p:cNvPr id="23"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sp>
        <p:nvSpPr>
          <p:cNvPr id="3" name="TextBox 2"/>
          <p:cNvSpPr txBox="1"/>
          <p:nvPr/>
        </p:nvSpPr>
        <p:spPr>
          <a:xfrm>
            <a:off x="179512" y="1283677"/>
            <a:ext cx="8712968" cy="646331"/>
          </a:xfrm>
          <a:prstGeom prst="rect">
            <a:avLst/>
          </a:prstGeom>
          <a:noFill/>
        </p:spPr>
        <p:txBody>
          <a:bodyPr wrap="square" rtlCol="0">
            <a:spAutoFit/>
          </a:bodyPr>
          <a:lstStyle/>
          <a:p>
            <a:r>
              <a:rPr lang="tr-TR" dirty="0"/>
              <a:t>Anevia cihazında her değişiklikten sonra konfigürasyonun kayıt edilmesi gerekmektedir. Kayıt işlemi </a:t>
            </a:r>
            <a:r>
              <a:rPr lang="tr-TR" b="1" dirty="0"/>
              <a:t>System </a:t>
            </a:r>
            <a:r>
              <a:rPr lang="tr-TR" b="1" dirty="0">
                <a:sym typeface="Wingdings" panose="05000000000000000000" pitchFamily="2" charset="2"/>
              </a:rPr>
              <a:t> Save/Load </a:t>
            </a:r>
            <a:r>
              <a:rPr lang="tr-TR" dirty="0">
                <a:sym typeface="Wingdings" panose="05000000000000000000" pitchFamily="2" charset="2"/>
              </a:rPr>
              <a:t>yolundan yapılabilir.</a:t>
            </a:r>
            <a:endParaRPr lang="tr-TR" b="1" dirty="0"/>
          </a:p>
        </p:txBody>
      </p:sp>
      <p:pic>
        <p:nvPicPr>
          <p:cNvPr id="2" name="Picture 1"/>
          <p:cNvPicPr>
            <a:picLocks noChangeAspect="1"/>
          </p:cNvPicPr>
          <p:nvPr/>
        </p:nvPicPr>
        <p:blipFill>
          <a:blip r:embed="rId2"/>
          <a:stretch>
            <a:fillRect/>
          </a:stretch>
        </p:blipFill>
        <p:spPr>
          <a:xfrm>
            <a:off x="335472" y="1930008"/>
            <a:ext cx="3808611" cy="2554069"/>
          </a:xfrm>
          <a:prstGeom prst="rect">
            <a:avLst/>
          </a:prstGeom>
        </p:spPr>
      </p:pic>
      <p:sp>
        <p:nvSpPr>
          <p:cNvPr id="4" name="Oval 3"/>
          <p:cNvSpPr/>
          <p:nvPr/>
        </p:nvSpPr>
        <p:spPr>
          <a:xfrm>
            <a:off x="1354016" y="3512734"/>
            <a:ext cx="673972" cy="26042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pic>
        <p:nvPicPr>
          <p:cNvPr id="5" name="Picture 4"/>
          <p:cNvPicPr>
            <a:picLocks noChangeAspect="1"/>
          </p:cNvPicPr>
          <p:nvPr/>
        </p:nvPicPr>
        <p:blipFill>
          <a:blip r:embed="rId3"/>
          <a:stretch>
            <a:fillRect/>
          </a:stretch>
        </p:blipFill>
        <p:spPr>
          <a:xfrm>
            <a:off x="4272933" y="1930008"/>
            <a:ext cx="2905345" cy="1127551"/>
          </a:xfrm>
          <a:prstGeom prst="rect">
            <a:avLst/>
          </a:prstGeom>
        </p:spPr>
      </p:pic>
      <p:pic>
        <p:nvPicPr>
          <p:cNvPr id="6" name="Picture 5"/>
          <p:cNvPicPr>
            <a:picLocks noChangeAspect="1"/>
          </p:cNvPicPr>
          <p:nvPr/>
        </p:nvPicPr>
        <p:blipFill>
          <a:blip r:embed="rId4"/>
          <a:stretch>
            <a:fillRect/>
          </a:stretch>
        </p:blipFill>
        <p:spPr>
          <a:xfrm>
            <a:off x="7275384" y="1930008"/>
            <a:ext cx="1519989" cy="1666142"/>
          </a:xfrm>
          <a:prstGeom prst="rect">
            <a:avLst/>
          </a:prstGeom>
        </p:spPr>
      </p:pic>
    </p:spTree>
    <p:extLst>
      <p:ext uri="{BB962C8B-B14F-4D97-AF65-F5344CB8AC3E}">
        <p14:creationId xmlns:p14="http://schemas.microsoft.com/office/powerpoint/2010/main" val="9249230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483330" y="52550"/>
            <a:ext cx="7487651" cy="584775"/>
          </a:xfrm>
          <a:prstGeom prst="rect">
            <a:avLst/>
          </a:prstGeom>
        </p:spPr>
        <p:txBody>
          <a:bodyPr wrap="square">
            <a:spAutoFit/>
          </a:bodyPr>
          <a:lstStyle/>
          <a:p>
            <a:r>
              <a:rPr lang="tr-TR" sz="3200" b="1" dirty="0">
                <a:solidFill>
                  <a:schemeClr val="tx2"/>
                </a:solidFill>
              </a:rPr>
              <a:t>Anevia Sistem İşlemleri</a:t>
            </a:r>
            <a:endParaRPr lang="en-US" sz="3200" b="1" dirty="0">
              <a:solidFill>
                <a:schemeClr val="tx2"/>
              </a:solidFill>
            </a:endParaRP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48</a:t>
            </a:fld>
            <a:endParaRPr lang="en-US"/>
          </a:p>
        </p:txBody>
      </p:sp>
      <p:sp>
        <p:nvSpPr>
          <p:cNvPr id="23"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sp>
        <p:nvSpPr>
          <p:cNvPr id="3" name="TextBox 2"/>
          <p:cNvSpPr txBox="1"/>
          <p:nvPr/>
        </p:nvSpPr>
        <p:spPr>
          <a:xfrm>
            <a:off x="179512" y="1283677"/>
            <a:ext cx="8712968" cy="1200329"/>
          </a:xfrm>
          <a:prstGeom prst="rect">
            <a:avLst/>
          </a:prstGeom>
          <a:noFill/>
        </p:spPr>
        <p:txBody>
          <a:bodyPr wrap="square" rtlCol="0">
            <a:spAutoFit/>
          </a:bodyPr>
          <a:lstStyle/>
          <a:p>
            <a:r>
              <a:rPr lang="tr-TR" dirty="0"/>
              <a:t>Müşteri şifreli kanalların yayın göstermediğini ilettiğinde sistemi yeniden başlatmak bir çözüm olabilmektedir. Sistemin yeniden başlatılması için </a:t>
            </a:r>
            <a:r>
              <a:rPr lang="tr-TR" b="1" dirty="0"/>
              <a:t>System </a:t>
            </a:r>
            <a:r>
              <a:rPr lang="tr-TR" b="1" dirty="0">
                <a:sym typeface="Wingdings" panose="05000000000000000000" pitchFamily="2" charset="2"/>
              </a:rPr>
              <a:t> Power </a:t>
            </a:r>
            <a:r>
              <a:rPr lang="tr-TR" dirty="0">
                <a:sym typeface="Wingdings" panose="05000000000000000000" pitchFamily="2" charset="2"/>
              </a:rPr>
              <a:t>yoluna giriş yapılmalı ve «Reboot» butonuna basılıp çıkan onay penceresinden «OK» butonuna basılmalıdır. Bu işlem öncesinde bir önceki kayıt işlemi kesinlikle yapılmalıdır.</a:t>
            </a:r>
            <a:endParaRPr lang="tr-TR" b="1" dirty="0"/>
          </a:p>
        </p:txBody>
      </p:sp>
      <p:pic>
        <p:nvPicPr>
          <p:cNvPr id="7" name="Picture 6"/>
          <p:cNvPicPr>
            <a:picLocks noChangeAspect="1"/>
          </p:cNvPicPr>
          <p:nvPr/>
        </p:nvPicPr>
        <p:blipFill>
          <a:blip r:embed="rId2"/>
          <a:stretch>
            <a:fillRect/>
          </a:stretch>
        </p:blipFill>
        <p:spPr>
          <a:xfrm>
            <a:off x="179512" y="2484006"/>
            <a:ext cx="2690446" cy="3357157"/>
          </a:xfrm>
          <a:prstGeom prst="rect">
            <a:avLst/>
          </a:prstGeom>
        </p:spPr>
      </p:pic>
      <p:sp>
        <p:nvSpPr>
          <p:cNvPr id="8" name="Oval 7"/>
          <p:cNvSpPr/>
          <p:nvPr/>
        </p:nvSpPr>
        <p:spPr>
          <a:xfrm>
            <a:off x="483330" y="3793922"/>
            <a:ext cx="536578" cy="24618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pic>
        <p:nvPicPr>
          <p:cNvPr id="9" name="Picture 8"/>
          <p:cNvPicPr>
            <a:picLocks noChangeAspect="1"/>
          </p:cNvPicPr>
          <p:nvPr/>
        </p:nvPicPr>
        <p:blipFill>
          <a:blip r:embed="rId3"/>
          <a:stretch>
            <a:fillRect/>
          </a:stretch>
        </p:blipFill>
        <p:spPr>
          <a:xfrm>
            <a:off x="2973998" y="2484006"/>
            <a:ext cx="2758587" cy="796925"/>
          </a:xfrm>
          <a:prstGeom prst="rect">
            <a:avLst/>
          </a:prstGeom>
        </p:spPr>
      </p:pic>
      <p:sp>
        <p:nvSpPr>
          <p:cNvPr id="10" name="Oval 9"/>
          <p:cNvSpPr/>
          <p:nvPr/>
        </p:nvSpPr>
        <p:spPr>
          <a:xfrm>
            <a:off x="4642338" y="2910254"/>
            <a:ext cx="615462" cy="37067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pic>
        <p:nvPicPr>
          <p:cNvPr id="11" name="Picture 10"/>
          <p:cNvPicPr>
            <a:picLocks noChangeAspect="1"/>
          </p:cNvPicPr>
          <p:nvPr/>
        </p:nvPicPr>
        <p:blipFill>
          <a:blip r:embed="rId4"/>
          <a:stretch>
            <a:fillRect/>
          </a:stretch>
        </p:blipFill>
        <p:spPr>
          <a:xfrm>
            <a:off x="5860164" y="2484006"/>
            <a:ext cx="2931926" cy="1425763"/>
          </a:xfrm>
          <a:prstGeom prst="rect">
            <a:avLst/>
          </a:prstGeom>
        </p:spPr>
      </p:pic>
    </p:spTree>
    <p:extLst>
      <p:ext uri="{BB962C8B-B14F-4D97-AF65-F5344CB8AC3E}">
        <p14:creationId xmlns:p14="http://schemas.microsoft.com/office/powerpoint/2010/main" val="37956539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p:cNvSpPr/>
          <p:nvPr/>
        </p:nvSpPr>
        <p:spPr>
          <a:xfrm>
            <a:off x="4479637" y="3059668"/>
            <a:ext cx="184731" cy="369332"/>
          </a:xfrm>
          <a:prstGeom prst="rect">
            <a:avLst/>
          </a:prstGeom>
        </p:spPr>
        <p:txBody>
          <a:bodyPr wrap="none">
            <a:spAutoFit/>
          </a:bodyPr>
          <a:lstStyle/>
          <a:p>
            <a:pPr algn="ctr"/>
            <a:endParaRPr lang="tr-TR" b="1" dirty="0">
              <a:solidFill>
                <a:schemeClr val="accent1"/>
              </a:solidFill>
            </a:endParaRPr>
          </a:p>
        </p:txBody>
      </p:sp>
      <p:sp>
        <p:nvSpPr>
          <p:cNvPr id="3" name="Slide Number Placeholder 2"/>
          <p:cNvSpPr>
            <a:spLocks noGrp="1"/>
          </p:cNvSpPr>
          <p:nvPr>
            <p:ph type="sldNum" sz="quarter" idx="12"/>
          </p:nvPr>
        </p:nvSpPr>
        <p:spPr/>
        <p:txBody>
          <a:bodyPr/>
          <a:lstStyle/>
          <a:p>
            <a:fld id="{221F8894-E99A-C24B-9F27-2643E2117A13}" type="slidenum">
              <a:rPr lang="en-US" smtClean="0"/>
              <a:t>49</a:t>
            </a:fld>
            <a:endParaRPr lang="en-US"/>
          </a:p>
        </p:txBody>
      </p:sp>
      <p:sp>
        <p:nvSpPr>
          <p:cNvPr id="4" name="Footer Placeholder 3"/>
          <p:cNvSpPr>
            <a:spLocks noGrp="1"/>
          </p:cNvSpPr>
          <p:nvPr>
            <p:ph type="ftr" sz="quarter" idx="11"/>
          </p:nvPr>
        </p:nvSpPr>
        <p:spPr/>
        <p:txBody>
          <a:bodyPr/>
          <a:lstStyle/>
          <a:p>
            <a:r>
              <a:rPr lang="en-US"/>
              <a:t>A0.3</a:t>
            </a:r>
            <a:endParaRPr lang="en-US" dirty="0"/>
          </a:p>
        </p:txBody>
      </p:sp>
      <p:sp>
        <p:nvSpPr>
          <p:cNvPr id="5" name="TextBox 4"/>
          <p:cNvSpPr txBox="1"/>
          <p:nvPr/>
        </p:nvSpPr>
        <p:spPr>
          <a:xfrm>
            <a:off x="782515" y="1371600"/>
            <a:ext cx="7666893" cy="1754326"/>
          </a:xfrm>
          <a:prstGeom prst="rect">
            <a:avLst/>
          </a:prstGeom>
          <a:noFill/>
        </p:spPr>
        <p:txBody>
          <a:bodyPr wrap="square" rtlCol="0">
            <a:spAutoFit/>
          </a:bodyPr>
          <a:lstStyle/>
          <a:p>
            <a:pPr algn="ctr"/>
            <a:r>
              <a:rPr lang="tr-TR" sz="6000" dirty="0"/>
              <a:t>Bölüm 4</a:t>
            </a:r>
          </a:p>
          <a:p>
            <a:pPr algn="ctr"/>
            <a:r>
              <a:rPr lang="tr-TR" sz="4800" dirty="0"/>
              <a:t>Wisi’de Kanal İşlemleri</a:t>
            </a:r>
          </a:p>
        </p:txBody>
      </p:sp>
    </p:spTree>
    <p:extLst>
      <p:ext uri="{BB962C8B-B14F-4D97-AF65-F5344CB8AC3E}">
        <p14:creationId xmlns:p14="http://schemas.microsoft.com/office/powerpoint/2010/main" val="31782731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ounded Rectangle 15"/>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Rectangle 16"/>
          <p:cNvSpPr/>
          <p:nvPr/>
        </p:nvSpPr>
        <p:spPr>
          <a:xfrm>
            <a:off x="683568" y="2861549"/>
            <a:ext cx="184731" cy="464871"/>
          </a:xfrm>
          <a:prstGeom prst="rect">
            <a:avLst/>
          </a:prstGeom>
        </p:spPr>
        <p:txBody>
          <a:bodyPr wrap="none">
            <a:spAutoFit/>
          </a:bodyPr>
          <a:lstStyle/>
          <a:p>
            <a:pPr>
              <a:lnSpc>
                <a:spcPct val="150000"/>
              </a:lnSpc>
            </a:pPr>
            <a:endParaRPr lang="tr-TR" dirty="0"/>
          </a:p>
        </p:txBody>
      </p:sp>
      <p:sp>
        <p:nvSpPr>
          <p:cNvPr id="18" name="Rectangle 17"/>
          <p:cNvSpPr/>
          <p:nvPr/>
        </p:nvSpPr>
        <p:spPr>
          <a:xfrm>
            <a:off x="483330" y="52550"/>
            <a:ext cx="7487651" cy="584775"/>
          </a:xfrm>
          <a:prstGeom prst="rect">
            <a:avLst/>
          </a:prstGeom>
        </p:spPr>
        <p:txBody>
          <a:bodyPr wrap="square">
            <a:spAutoFit/>
          </a:bodyPr>
          <a:lstStyle/>
          <a:p>
            <a:r>
              <a:rPr lang="tr-TR" sz="3200" b="1" dirty="0">
                <a:solidFill>
                  <a:schemeClr val="tx2"/>
                </a:solidFill>
              </a:rPr>
              <a:t>IPHotelTV Yönetici Paneli</a:t>
            </a:r>
            <a:endParaRPr lang="en-US" sz="3200" b="1" dirty="0">
              <a:solidFill>
                <a:schemeClr val="tx2"/>
              </a:solidFill>
            </a:endParaRPr>
          </a:p>
        </p:txBody>
      </p:sp>
      <p:sp>
        <p:nvSpPr>
          <p:cNvPr id="20" name="Rounded Rectangle 19"/>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 name="Rectangle 20"/>
          <p:cNvSpPr/>
          <p:nvPr/>
        </p:nvSpPr>
        <p:spPr>
          <a:xfrm>
            <a:off x="616820" y="1127974"/>
            <a:ext cx="8136904" cy="2862322"/>
          </a:xfrm>
          <a:prstGeom prst="rect">
            <a:avLst/>
          </a:prstGeom>
        </p:spPr>
        <p:txBody>
          <a:bodyPr wrap="square">
            <a:spAutoFit/>
          </a:bodyPr>
          <a:lstStyle/>
          <a:p>
            <a:r>
              <a:rPr lang="en-US" dirty="0" err="1"/>
              <a:t>IPHotelTV</a:t>
            </a:r>
            <a:r>
              <a:rPr lang="en-US" dirty="0"/>
              <a:t> </a:t>
            </a:r>
            <a:r>
              <a:rPr lang="en-US" dirty="0" err="1"/>
              <a:t>yönetici</a:t>
            </a:r>
            <a:r>
              <a:rPr lang="en-US" dirty="0"/>
              <a:t> </a:t>
            </a:r>
            <a:r>
              <a:rPr lang="en-US" dirty="0" err="1"/>
              <a:t>paneline</a:t>
            </a:r>
            <a:r>
              <a:rPr lang="en-US" dirty="0"/>
              <a:t>, </a:t>
            </a:r>
            <a:r>
              <a:rPr lang="en-US" dirty="0" err="1"/>
              <a:t>müşteri</a:t>
            </a:r>
            <a:r>
              <a:rPr lang="en-US" dirty="0"/>
              <a:t> </a:t>
            </a:r>
            <a:r>
              <a:rPr lang="tr-TR" dirty="0"/>
              <a:t>sunucusuna </a:t>
            </a:r>
            <a:r>
              <a:rPr lang="en-US" dirty="0"/>
              <a:t>VPN </a:t>
            </a:r>
            <a:r>
              <a:rPr lang="en-US" dirty="0" err="1"/>
              <a:t>ile</a:t>
            </a:r>
            <a:r>
              <a:rPr lang="en-US" dirty="0"/>
              <a:t> </a:t>
            </a:r>
            <a:r>
              <a:rPr lang="en-US" dirty="0" err="1"/>
              <a:t>bağlanıldıktan</a:t>
            </a:r>
            <a:r>
              <a:rPr lang="en-US" dirty="0"/>
              <a:t> </a:t>
            </a:r>
            <a:r>
              <a:rPr lang="en-US" dirty="0" err="1"/>
              <a:t>sonra</a:t>
            </a:r>
            <a:r>
              <a:rPr lang="en-US" dirty="0"/>
              <a:t> </a:t>
            </a:r>
            <a:r>
              <a:rPr lang="en-US" dirty="0" err="1"/>
              <a:t>tarayıcı</a:t>
            </a:r>
            <a:r>
              <a:rPr lang="tr-TR" dirty="0"/>
              <a:t>ya aşağıdaki format kullanılarak </a:t>
            </a:r>
            <a:r>
              <a:rPr lang="en-US" u="sng" dirty="0">
                <a:latin typeface="Courier New" panose="02070309020205020404" pitchFamily="49" charset="0"/>
                <a:cs typeface="Courier New" panose="02070309020205020404" pitchFamily="49" charset="0"/>
                <a:hlinkClick r:id="rId2"/>
              </a:rPr>
              <a:t>http://(</a:t>
            </a:r>
            <a:r>
              <a:rPr lang="en-US" u="sng" dirty="0" err="1">
                <a:latin typeface="Courier New" panose="02070309020205020404" pitchFamily="49" charset="0"/>
                <a:cs typeface="Courier New" panose="02070309020205020404" pitchFamily="49" charset="0"/>
                <a:hlinkClick r:id="rId2"/>
              </a:rPr>
              <a:t>Server_IP_adresi</a:t>
            </a:r>
            <a:r>
              <a:rPr lang="en-US" u="sng" dirty="0">
                <a:latin typeface="Courier New" panose="02070309020205020404" pitchFamily="49" charset="0"/>
                <a:cs typeface="Courier New" panose="02070309020205020404" pitchFamily="49" charset="0"/>
                <a:hlinkClick r:id="rId2"/>
              </a:rPr>
              <a:t>)/(</a:t>
            </a:r>
            <a:r>
              <a:rPr lang="en-US" u="sng" dirty="0" err="1">
                <a:latin typeface="Courier New" panose="02070309020205020404" pitchFamily="49" charset="0"/>
                <a:cs typeface="Courier New" panose="02070309020205020404" pitchFamily="49" charset="0"/>
                <a:hlinkClick r:id="rId2"/>
              </a:rPr>
              <a:t>IIS’teki_HotelTV_yolu</a:t>
            </a:r>
            <a:r>
              <a:rPr lang="en-US" u="sng" dirty="0">
                <a:latin typeface="Courier New" panose="02070309020205020404" pitchFamily="49" charset="0"/>
                <a:cs typeface="Courier New" panose="02070309020205020404" pitchFamily="49" charset="0"/>
                <a:hlinkClick r:id="rId2"/>
              </a:rPr>
              <a:t>)/Admin</a:t>
            </a:r>
            <a:r>
              <a:rPr lang="en-US" dirty="0">
                <a:latin typeface="Courier New" panose="02070309020205020404" pitchFamily="49" charset="0"/>
                <a:cs typeface="Courier New" panose="02070309020205020404" pitchFamily="49" charset="0"/>
              </a:rPr>
              <a:t> </a:t>
            </a:r>
            <a:r>
              <a:rPr lang="en-US" dirty="0" err="1"/>
              <a:t>adresinden</a:t>
            </a:r>
            <a:r>
              <a:rPr lang="en-US" dirty="0"/>
              <a:t> </a:t>
            </a:r>
            <a:r>
              <a:rPr lang="en-US" dirty="0" err="1"/>
              <a:t>ulaşılır</a:t>
            </a:r>
            <a:r>
              <a:rPr lang="en-US" dirty="0"/>
              <a:t>. </a:t>
            </a:r>
            <a:r>
              <a:rPr lang="tr-TR" dirty="0"/>
              <a:t>İlgili site, tarayıcının yer işaretlerinde ekli olarak bulunabilir.</a:t>
            </a:r>
          </a:p>
          <a:p>
            <a:endParaRPr lang="tr-TR" dirty="0"/>
          </a:p>
          <a:p>
            <a:r>
              <a:rPr lang="en-US" dirty="0" err="1"/>
              <a:t>Genel</a:t>
            </a:r>
            <a:r>
              <a:rPr lang="en-US" dirty="0"/>
              <a:t> </a:t>
            </a:r>
            <a:r>
              <a:rPr lang="en-US" dirty="0" err="1"/>
              <a:t>olarak</a:t>
            </a:r>
            <a:r>
              <a:rPr lang="en-US" dirty="0"/>
              <a:t> </a:t>
            </a:r>
            <a:r>
              <a:rPr lang="en-US" dirty="0" err="1"/>
              <a:t>kullanılan</a:t>
            </a:r>
            <a:r>
              <a:rPr lang="en-US" dirty="0"/>
              <a:t> </a:t>
            </a:r>
            <a:r>
              <a:rPr lang="en-US" dirty="0" err="1"/>
              <a:t>adres</a:t>
            </a:r>
            <a:r>
              <a:rPr lang="en-US" dirty="0"/>
              <a:t> </a:t>
            </a:r>
            <a:r>
              <a:rPr lang="en-US" u="sng" dirty="0">
                <a:latin typeface="Courier New" panose="02070309020205020404" pitchFamily="49" charset="0"/>
                <a:cs typeface="Courier New" panose="02070309020205020404" pitchFamily="49" charset="0"/>
                <a:hlinkClick r:id="rId3"/>
              </a:rPr>
              <a:t>http://10.0.0.251/HotelTV2/admin</a:t>
            </a:r>
            <a:r>
              <a:rPr lang="en-US" dirty="0">
                <a:latin typeface="Courier New" panose="02070309020205020404" pitchFamily="49" charset="0"/>
                <a:cs typeface="Courier New" panose="02070309020205020404" pitchFamily="49" charset="0"/>
              </a:rPr>
              <a:t> </a:t>
            </a:r>
            <a:r>
              <a:rPr lang="en-US" dirty="0" err="1"/>
              <a:t>olmaktadır</a:t>
            </a:r>
            <a:r>
              <a:rPr lang="en-US" dirty="0"/>
              <a:t>.</a:t>
            </a:r>
            <a:endParaRPr lang="tr-TR" dirty="0"/>
          </a:p>
          <a:p>
            <a:endParaRPr lang="tr-TR" dirty="0"/>
          </a:p>
          <a:p>
            <a:r>
              <a:rPr lang="en-US" dirty="0"/>
              <a:t>Bu </a:t>
            </a:r>
            <a:r>
              <a:rPr lang="en-US" dirty="0" err="1"/>
              <a:t>sayfada</a:t>
            </a:r>
            <a:r>
              <a:rPr lang="en-US" dirty="0"/>
              <a:t> </a:t>
            </a:r>
            <a:r>
              <a:rPr lang="en-US" dirty="0" err="1"/>
              <a:t>işaretlenmiş</a:t>
            </a:r>
            <a:r>
              <a:rPr lang="en-US" dirty="0"/>
              <a:t> </a:t>
            </a:r>
            <a:r>
              <a:rPr lang="en-US" dirty="0" err="1"/>
              <a:t>olan</a:t>
            </a:r>
            <a:r>
              <a:rPr lang="en-US" dirty="0"/>
              <a:t> “Log On” </a:t>
            </a:r>
            <a:r>
              <a:rPr lang="en-US" dirty="0" err="1"/>
              <a:t>butonuna</a:t>
            </a:r>
            <a:r>
              <a:rPr lang="en-US" dirty="0"/>
              <a:t> </a:t>
            </a:r>
            <a:r>
              <a:rPr lang="en-US" dirty="0" err="1"/>
              <a:t>basılarak</a:t>
            </a:r>
            <a:r>
              <a:rPr lang="en-US" dirty="0"/>
              <a:t> </a:t>
            </a:r>
            <a:r>
              <a:rPr lang="en-US" dirty="0" err="1"/>
              <a:t>yönetici</a:t>
            </a:r>
            <a:r>
              <a:rPr lang="en-US" dirty="0"/>
              <a:t> </a:t>
            </a:r>
            <a:r>
              <a:rPr lang="en-US" dirty="0" err="1"/>
              <a:t>paneline</a:t>
            </a:r>
            <a:r>
              <a:rPr lang="en-US" dirty="0"/>
              <a:t> </a:t>
            </a:r>
            <a:r>
              <a:rPr lang="en-US" dirty="0" err="1"/>
              <a:t>giriş</a:t>
            </a:r>
            <a:r>
              <a:rPr lang="en-US" dirty="0"/>
              <a:t> </a:t>
            </a:r>
            <a:r>
              <a:rPr lang="en-US" dirty="0" err="1"/>
              <a:t>sayfası</a:t>
            </a:r>
            <a:r>
              <a:rPr lang="en-US" dirty="0"/>
              <a:t> </a:t>
            </a:r>
            <a:r>
              <a:rPr lang="en-US" dirty="0" err="1"/>
              <a:t>açılır</a:t>
            </a:r>
            <a:r>
              <a:rPr lang="tr-TR" dirty="0"/>
              <a:t>.</a:t>
            </a:r>
          </a:p>
        </p:txBody>
      </p:sp>
      <p:sp>
        <p:nvSpPr>
          <p:cNvPr id="22"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5</a:t>
            </a:fld>
            <a:endParaRPr lang="en-US"/>
          </a:p>
        </p:txBody>
      </p:sp>
      <p:sp>
        <p:nvSpPr>
          <p:cNvPr id="23"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pic>
        <p:nvPicPr>
          <p:cNvPr id="27" name="Picture 26"/>
          <p:cNvPicPr/>
          <p:nvPr/>
        </p:nvPicPr>
        <p:blipFill rotWithShape="1">
          <a:blip r:embed="rId4"/>
          <a:srcRect l="12100" r="20143"/>
          <a:stretch/>
        </p:blipFill>
        <p:spPr bwMode="auto">
          <a:xfrm>
            <a:off x="868299" y="4083051"/>
            <a:ext cx="7406499" cy="1552575"/>
          </a:xfrm>
          <a:prstGeom prst="rect">
            <a:avLst/>
          </a:prstGeom>
          <a:ln>
            <a:noFill/>
          </a:ln>
          <a:extLst>
            <a:ext uri="{53640926-AAD7-44D8-BBD7-CCE9431645EC}">
              <a14:shadowObscured xmlns:a14="http://schemas.microsoft.com/office/drawing/2010/main"/>
            </a:ext>
          </a:extLst>
        </p:spPr>
      </p:pic>
      <p:sp>
        <p:nvSpPr>
          <p:cNvPr id="28" name="Oval 27"/>
          <p:cNvSpPr/>
          <p:nvPr/>
        </p:nvSpPr>
        <p:spPr>
          <a:xfrm>
            <a:off x="7681853" y="4560398"/>
            <a:ext cx="430823" cy="36048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5559102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p:cNvSpPr/>
          <p:nvPr/>
        </p:nvSpPr>
        <p:spPr>
          <a:xfrm>
            <a:off x="4479637" y="3059668"/>
            <a:ext cx="184731" cy="369332"/>
          </a:xfrm>
          <a:prstGeom prst="rect">
            <a:avLst/>
          </a:prstGeom>
        </p:spPr>
        <p:txBody>
          <a:bodyPr wrap="none">
            <a:spAutoFit/>
          </a:bodyPr>
          <a:lstStyle/>
          <a:p>
            <a:pPr algn="ctr"/>
            <a:endParaRPr lang="tr-TR" b="1" dirty="0">
              <a:solidFill>
                <a:schemeClr val="accent1"/>
              </a:solidFill>
            </a:endParaRPr>
          </a:p>
        </p:txBody>
      </p:sp>
      <p:sp>
        <p:nvSpPr>
          <p:cNvPr id="15" name="Rectangle 14"/>
          <p:cNvSpPr/>
          <p:nvPr/>
        </p:nvSpPr>
        <p:spPr>
          <a:xfrm>
            <a:off x="356881" y="307532"/>
            <a:ext cx="8136904" cy="1200329"/>
          </a:xfrm>
          <a:prstGeom prst="rect">
            <a:avLst/>
          </a:prstGeom>
          <a:noFill/>
        </p:spPr>
        <p:txBody>
          <a:bodyPr wrap="square">
            <a:spAutoFit/>
          </a:bodyPr>
          <a:lstStyle/>
          <a:p>
            <a:pPr algn="just"/>
            <a:endParaRPr lang="tr-TR" b="1" dirty="0"/>
          </a:p>
          <a:p>
            <a:pPr algn="just"/>
            <a:r>
              <a:rPr lang="tr-TR" b="1" dirty="0"/>
              <a:t>Wisi’de Kanal İşlemleri</a:t>
            </a:r>
          </a:p>
          <a:p>
            <a:pPr algn="just"/>
            <a:endParaRPr lang="tr-TR" b="1" dirty="0"/>
          </a:p>
          <a:p>
            <a:pPr marL="800100" lvl="1" indent="-342900" algn="just">
              <a:buFont typeface="+mj-lt"/>
              <a:buAutoNum type="arabicPeriod"/>
            </a:pPr>
            <a:endParaRPr lang="tr-TR" dirty="0"/>
          </a:p>
        </p:txBody>
      </p:sp>
      <p:sp>
        <p:nvSpPr>
          <p:cNvPr id="3" name="Slide Number Placeholder 2"/>
          <p:cNvSpPr>
            <a:spLocks noGrp="1"/>
          </p:cNvSpPr>
          <p:nvPr>
            <p:ph type="sldNum" sz="quarter" idx="12"/>
          </p:nvPr>
        </p:nvSpPr>
        <p:spPr/>
        <p:txBody>
          <a:bodyPr/>
          <a:lstStyle/>
          <a:p>
            <a:fld id="{221F8894-E99A-C24B-9F27-2643E2117A13}" type="slidenum">
              <a:rPr lang="en-US" smtClean="0"/>
              <a:t>50</a:t>
            </a:fld>
            <a:endParaRPr lang="en-US"/>
          </a:p>
        </p:txBody>
      </p:sp>
      <p:sp>
        <p:nvSpPr>
          <p:cNvPr id="4" name="Footer Placeholder 3"/>
          <p:cNvSpPr>
            <a:spLocks noGrp="1"/>
          </p:cNvSpPr>
          <p:nvPr>
            <p:ph type="ftr" sz="quarter" idx="11"/>
          </p:nvPr>
        </p:nvSpPr>
        <p:spPr/>
        <p:txBody>
          <a:bodyPr/>
          <a:lstStyle/>
          <a:p>
            <a:r>
              <a:rPr lang="en-US"/>
              <a:t>A0.3</a:t>
            </a:r>
            <a:endParaRPr lang="en-US" dirty="0"/>
          </a:p>
        </p:txBody>
      </p:sp>
      <p:sp>
        <p:nvSpPr>
          <p:cNvPr id="2" name="TextBox 1"/>
          <p:cNvSpPr txBox="1"/>
          <p:nvPr/>
        </p:nvSpPr>
        <p:spPr>
          <a:xfrm>
            <a:off x="356881" y="1507860"/>
            <a:ext cx="8136903" cy="1477328"/>
          </a:xfrm>
          <a:prstGeom prst="rect">
            <a:avLst/>
          </a:prstGeom>
          <a:noFill/>
        </p:spPr>
        <p:txBody>
          <a:bodyPr wrap="square" rtlCol="0">
            <a:spAutoFit/>
          </a:bodyPr>
          <a:lstStyle/>
          <a:p>
            <a:pPr marL="342900" indent="-342900">
              <a:buFont typeface="+mj-lt"/>
              <a:buAutoNum type="arabicPeriod"/>
            </a:pPr>
            <a:r>
              <a:rPr lang="tr-TR" dirty="0"/>
              <a:t>Wisi Yönetim Paneline Giriş</a:t>
            </a:r>
          </a:p>
          <a:p>
            <a:pPr marL="342900" indent="-342900">
              <a:buFont typeface="+mj-lt"/>
              <a:buAutoNum type="arabicPeriod"/>
            </a:pPr>
            <a:r>
              <a:rPr lang="tr-TR" dirty="0"/>
              <a:t>Frekans İşlemleri</a:t>
            </a:r>
          </a:p>
          <a:p>
            <a:pPr marL="342900" indent="-342900">
              <a:buFont typeface="+mj-lt"/>
              <a:buAutoNum type="arabicPeriod"/>
            </a:pPr>
            <a:r>
              <a:rPr lang="tr-TR" dirty="0"/>
              <a:t>Kanal İşlemleri</a:t>
            </a:r>
          </a:p>
          <a:p>
            <a:pPr marL="342900" indent="-342900">
              <a:buFont typeface="+mj-lt"/>
              <a:buAutoNum type="arabicPeriod"/>
            </a:pPr>
            <a:r>
              <a:rPr lang="tr-TR" dirty="0"/>
              <a:t>Şifreli Kanal İşlemleri </a:t>
            </a:r>
          </a:p>
          <a:p>
            <a:pPr algn="ctr"/>
            <a:endParaRPr lang="tr-TR" dirty="0"/>
          </a:p>
        </p:txBody>
      </p:sp>
    </p:spTree>
    <p:extLst>
      <p:ext uri="{BB962C8B-B14F-4D97-AF65-F5344CB8AC3E}">
        <p14:creationId xmlns:p14="http://schemas.microsoft.com/office/powerpoint/2010/main" val="10700318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483330" y="52550"/>
            <a:ext cx="7487651" cy="584775"/>
          </a:xfrm>
          <a:prstGeom prst="rect">
            <a:avLst/>
          </a:prstGeom>
        </p:spPr>
        <p:txBody>
          <a:bodyPr wrap="square">
            <a:spAutoFit/>
          </a:bodyPr>
          <a:lstStyle/>
          <a:p>
            <a:r>
              <a:rPr lang="tr-TR" sz="3200" b="1" dirty="0">
                <a:solidFill>
                  <a:schemeClr val="tx2"/>
                </a:solidFill>
              </a:rPr>
              <a:t>Wisi Yönetim Paneli ve Modüller</a:t>
            </a:r>
            <a:endParaRPr lang="en-US" sz="3200" b="1" dirty="0">
              <a:solidFill>
                <a:schemeClr val="tx2"/>
              </a:solidFill>
            </a:endParaRP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51</a:t>
            </a:fld>
            <a:endParaRPr lang="en-US"/>
          </a:p>
        </p:txBody>
      </p:sp>
      <p:sp>
        <p:nvSpPr>
          <p:cNvPr id="23"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sp>
        <p:nvSpPr>
          <p:cNvPr id="3" name="TextBox 2"/>
          <p:cNvSpPr txBox="1"/>
          <p:nvPr/>
        </p:nvSpPr>
        <p:spPr>
          <a:xfrm>
            <a:off x="179512" y="1283677"/>
            <a:ext cx="8712968" cy="1477328"/>
          </a:xfrm>
          <a:prstGeom prst="rect">
            <a:avLst/>
          </a:prstGeom>
          <a:noFill/>
        </p:spPr>
        <p:txBody>
          <a:bodyPr wrap="square" rtlCol="0">
            <a:spAutoFit/>
          </a:bodyPr>
          <a:lstStyle/>
          <a:p>
            <a:r>
              <a:rPr lang="tr-TR" dirty="0"/>
              <a:t>Wisi cihazının IP’si ile web tarayıcıdan Wisi arayüzüne giriş yapılır. Görülen ekranda modül seçilir. Aşağıdaki ekranda modül seçme ekranı bulunmaktadır. Burada bulunan GT42 modülü 4 şifre çözücü kartın bulunduğu modül, GT31 modülü ise her birinde 4 tuner kablosunun bağlı olduğu modüldür. İlgili site, tarayıcının yer işaretlerinde ekli olarak bulunabilir.</a:t>
            </a:r>
          </a:p>
          <a:p>
            <a:endParaRPr lang="tr-TR" b="1" dirty="0"/>
          </a:p>
        </p:txBody>
      </p:sp>
      <p:pic>
        <p:nvPicPr>
          <p:cNvPr id="5" name="Picture 4"/>
          <p:cNvPicPr>
            <a:picLocks noChangeAspect="1"/>
          </p:cNvPicPr>
          <p:nvPr/>
        </p:nvPicPr>
        <p:blipFill>
          <a:blip r:embed="rId2"/>
          <a:stretch>
            <a:fillRect/>
          </a:stretch>
        </p:blipFill>
        <p:spPr>
          <a:xfrm>
            <a:off x="179513" y="2617754"/>
            <a:ext cx="8712968" cy="2815892"/>
          </a:xfrm>
          <a:prstGeom prst="rect">
            <a:avLst/>
          </a:prstGeom>
        </p:spPr>
      </p:pic>
    </p:spTree>
    <p:extLst>
      <p:ext uri="{BB962C8B-B14F-4D97-AF65-F5344CB8AC3E}">
        <p14:creationId xmlns:p14="http://schemas.microsoft.com/office/powerpoint/2010/main" val="16532078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483330" y="52550"/>
            <a:ext cx="7487651" cy="584775"/>
          </a:xfrm>
          <a:prstGeom prst="rect">
            <a:avLst/>
          </a:prstGeom>
        </p:spPr>
        <p:txBody>
          <a:bodyPr wrap="square">
            <a:spAutoFit/>
          </a:bodyPr>
          <a:lstStyle/>
          <a:p>
            <a:r>
              <a:rPr lang="tr-TR" sz="3200" b="1" dirty="0">
                <a:solidFill>
                  <a:schemeClr val="tx2"/>
                </a:solidFill>
              </a:rPr>
              <a:t>Frekans Ekleme İşlemleri</a:t>
            </a:r>
            <a:endParaRPr lang="en-US" sz="3200" b="1" dirty="0">
              <a:solidFill>
                <a:schemeClr val="tx2"/>
              </a:solidFill>
            </a:endParaRP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52</a:t>
            </a:fld>
            <a:endParaRPr lang="en-US"/>
          </a:p>
        </p:txBody>
      </p:sp>
      <p:sp>
        <p:nvSpPr>
          <p:cNvPr id="23"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sp>
        <p:nvSpPr>
          <p:cNvPr id="3" name="TextBox 2"/>
          <p:cNvSpPr txBox="1"/>
          <p:nvPr/>
        </p:nvSpPr>
        <p:spPr>
          <a:xfrm>
            <a:off x="179512" y="1283677"/>
            <a:ext cx="8712968" cy="1754326"/>
          </a:xfrm>
          <a:prstGeom prst="rect">
            <a:avLst/>
          </a:prstGeom>
          <a:noFill/>
        </p:spPr>
        <p:txBody>
          <a:bodyPr wrap="square" rtlCol="0">
            <a:spAutoFit/>
          </a:bodyPr>
          <a:lstStyle/>
          <a:p>
            <a:pPr algn="just"/>
            <a:r>
              <a:rPr lang="tr-TR" dirty="0"/>
              <a:t>GT31 modüllerinin herhangi birine giriş yapılır. Üstteki menüden Inputs bölümü seçilir. Add Input bölümüne tıklanır ve aşağıdaki menüye eklenecek frekansın bilgileri girilir ve tik işaretine tıklanır. Burada configuration bölümünde DVB-S veya DVB-S2 seçeneklerinin doğru olarak seçilmesine dikkat edilmelidir. Eğer frekans Vertical ise ilk aşamada sinyal gelmeyebilir. Girilen frekansta Polarisation bölümü önce Horizontal'e daha sonra yine Vertical'e çekildiğinde sinyalin geldiği görülecektir.</a:t>
            </a:r>
            <a:endParaRPr lang="tr-TR" b="1" dirty="0"/>
          </a:p>
        </p:txBody>
      </p:sp>
      <p:pic>
        <p:nvPicPr>
          <p:cNvPr id="4" name="Picture 3"/>
          <p:cNvPicPr>
            <a:picLocks noChangeAspect="1"/>
          </p:cNvPicPr>
          <p:nvPr/>
        </p:nvPicPr>
        <p:blipFill>
          <a:blip r:embed="rId2"/>
          <a:stretch>
            <a:fillRect/>
          </a:stretch>
        </p:blipFill>
        <p:spPr>
          <a:xfrm>
            <a:off x="1362808" y="3038003"/>
            <a:ext cx="6608173" cy="2716090"/>
          </a:xfrm>
          <a:prstGeom prst="rect">
            <a:avLst/>
          </a:prstGeom>
        </p:spPr>
      </p:pic>
    </p:spTree>
    <p:extLst>
      <p:ext uri="{BB962C8B-B14F-4D97-AF65-F5344CB8AC3E}">
        <p14:creationId xmlns:p14="http://schemas.microsoft.com/office/powerpoint/2010/main" val="12232377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483330" y="52550"/>
            <a:ext cx="7487651" cy="584775"/>
          </a:xfrm>
          <a:prstGeom prst="rect">
            <a:avLst/>
          </a:prstGeom>
        </p:spPr>
        <p:txBody>
          <a:bodyPr wrap="square">
            <a:spAutoFit/>
          </a:bodyPr>
          <a:lstStyle/>
          <a:p>
            <a:r>
              <a:rPr lang="tr-TR" sz="3200" b="1" dirty="0">
                <a:solidFill>
                  <a:schemeClr val="tx2"/>
                </a:solidFill>
              </a:rPr>
              <a:t>Şifresiz Kanal Ekleme İşlemleri</a:t>
            </a:r>
            <a:endParaRPr lang="en-US" sz="3200" b="1" dirty="0">
              <a:solidFill>
                <a:schemeClr val="tx2"/>
              </a:solidFill>
            </a:endParaRP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53</a:t>
            </a:fld>
            <a:endParaRPr lang="en-US"/>
          </a:p>
        </p:txBody>
      </p:sp>
      <p:sp>
        <p:nvSpPr>
          <p:cNvPr id="23"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sp>
        <p:nvSpPr>
          <p:cNvPr id="3" name="TextBox 2"/>
          <p:cNvSpPr txBox="1"/>
          <p:nvPr/>
        </p:nvSpPr>
        <p:spPr>
          <a:xfrm>
            <a:off x="179512" y="1283677"/>
            <a:ext cx="8712968" cy="923330"/>
          </a:xfrm>
          <a:prstGeom prst="rect">
            <a:avLst/>
          </a:prstGeom>
          <a:noFill/>
        </p:spPr>
        <p:txBody>
          <a:bodyPr wrap="square" rtlCol="0">
            <a:spAutoFit/>
          </a:bodyPr>
          <a:lstStyle/>
          <a:p>
            <a:pPr algn="just"/>
            <a:r>
              <a:rPr lang="tr-TR" dirty="0"/>
              <a:t>GT31 modülünün Output bölümü seçilir. Burada Add Output bölümüne tıklanır ve aşağıdaki menüden aşağıdaki seçenekler seçili halde Destination Adress bölümüne istenilen multicast IP'si, port bölümüne port bilgisi yazılarak bir kanal çıkışı oluşturulur.</a:t>
            </a:r>
            <a:endParaRPr lang="tr-TR" b="1" dirty="0"/>
          </a:p>
        </p:txBody>
      </p:sp>
      <p:pic>
        <p:nvPicPr>
          <p:cNvPr id="2" name="Picture 1"/>
          <p:cNvPicPr>
            <a:picLocks noChangeAspect="1"/>
          </p:cNvPicPr>
          <p:nvPr/>
        </p:nvPicPr>
        <p:blipFill>
          <a:blip r:embed="rId2"/>
          <a:stretch>
            <a:fillRect/>
          </a:stretch>
        </p:blipFill>
        <p:spPr>
          <a:xfrm>
            <a:off x="1041127" y="2207007"/>
            <a:ext cx="6462742" cy="3405957"/>
          </a:xfrm>
          <a:prstGeom prst="rect">
            <a:avLst/>
          </a:prstGeom>
        </p:spPr>
      </p:pic>
    </p:spTree>
    <p:extLst>
      <p:ext uri="{BB962C8B-B14F-4D97-AF65-F5344CB8AC3E}">
        <p14:creationId xmlns:p14="http://schemas.microsoft.com/office/powerpoint/2010/main" val="27962143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483330" y="52550"/>
            <a:ext cx="7487651" cy="584775"/>
          </a:xfrm>
          <a:prstGeom prst="rect">
            <a:avLst/>
          </a:prstGeom>
        </p:spPr>
        <p:txBody>
          <a:bodyPr wrap="square">
            <a:spAutoFit/>
          </a:bodyPr>
          <a:lstStyle/>
          <a:p>
            <a:r>
              <a:rPr lang="tr-TR" sz="3200" b="1" dirty="0">
                <a:solidFill>
                  <a:schemeClr val="tx2"/>
                </a:solidFill>
              </a:rPr>
              <a:t>Şifresiz Kanal Ekleme İşlemleri</a:t>
            </a:r>
            <a:endParaRPr lang="en-US" sz="3200" b="1" dirty="0">
              <a:solidFill>
                <a:schemeClr val="tx2"/>
              </a:solidFill>
            </a:endParaRP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54</a:t>
            </a:fld>
            <a:endParaRPr lang="en-US"/>
          </a:p>
        </p:txBody>
      </p:sp>
      <p:sp>
        <p:nvSpPr>
          <p:cNvPr id="23"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sp>
        <p:nvSpPr>
          <p:cNvPr id="3" name="TextBox 2"/>
          <p:cNvSpPr txBox="1"/>
          <p:nvPr/>
        </p:nvSpPr>
        <p:spPr>
          <a:xfrm>
            <a:off x="179512" y="1283677"/>
            <a:ext cx="8712968" cy="1477328"/>
          </a:xfrm>
          <a:prstGeom prst="rect">
            <a:avLst/>
          </a:prstGeom>
          <a:noFill/>
        </p:spPr>
        <p:txBody>
          <a:bodyPr wrap="square" rtlCol="0">
            <a:spAutoFit/>
          </a:bodyPr>
          <a:lstStyle/>
          <a:p>
            <a:pPr algn="just"/>
            <a:r>
              <a:rPr lang="tr-TR" dirty="0"/>
              <a:t>GT31 modülünün Service Management bölümü seçilir. Aşağıdaki ekranda sol tarafta bulunan listede girilen inputlar, sağ tarafta bulunan listede oluşturulan outputlar görülebilir. Inputun sol tarafında bulunan küçük oka tıklanarak input açılır, daha sonra Servicesbölümü açılır ve input içindeki yayınlar görülür. Yayının sağ tarafında bulunan üç çizgili bölüme tıklanarak Add to output bölümünden yayının aktarılmak istenen output seçilir.</a:t>
            </a:r>
            <a:endParaRPr lang="tr-TR" b="1" dirty="0"/>
          </a:p>
        </p:txBody>
      </p:sp>
      <p:pic>
        <p:nvPicPr>
          <p:cNvPr id="4" name="Picture 3"/>
          <p:cNvPicPr>
            <a:picLocks noChangeAspect="1"/>
          </p:cNvPicPr>
          <p:nvPr/>
        </p:nvPicPr>
        <p:blipFill>
          <a:blip r:embed="rId2"/>
          <a:stretch>
            <a:fillRect/>
          </a:stretch>
        </p:blipFill>
        <p:spPr>
          <a:xfrm>
            <a:off x="1346926" y="2761005"/>
            <a:ext cx="5852013" cy="3558203"/>
          </a:xfrm>
          <a:prstGeom prst="rect">
            <a:avLst/>
          </a:prstGeom>
        </p:spPr>
      </p:pic>
    </p:spTree>
    <p:extLst>
      <p:ext uri="{BB962C8B-B14F-4D97-AF65-F5344CB8AC3E}">
        <p14:creationId xmlns:p14="http://schemas.microsoft.com/office/powerpoint/2010/main" val="158252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483330" y="52550"/>
            <a:ext cx="7487651" cy="584775"/>
          </a:xfrm>
          <a:prstGeom prst="rect">
            <a:avLst/>
          </a:prstGeom>
        </p:spPr>
        <p:txBody>
          <a:bodyPr wrap="square">
            <a:spAutoFit/>
          </a:bodyPr>
          <a:lstStyle/>
          <a:p>
            <a:r>
              <a:rPr lang="tr-TR" sz="3200" b="1" dirty="0">
                <a:solidFill>
                  <a:schemeClr val="tx2"/>
                </a:solidFill>
              </a:rPr>
              <a:t>Şifresiz Kanal Ekleme İşlemleri</a:t>
            </a:r>
            <a:endParaRPr lang="en-US" sz="3200" b="1" dirty="0">
              <a:solidFill>
                <a:schemeClr val="tx2"/>
              </a:solidFill>
            </a:endParaRP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55</a:t>
            </a:fld>
            <a:endParaRPr lang="en-US"/>
          </a:p>
        </p:txBody>
      </p:sp>
      <p:sp>
        <p:nvSpPr>
          <p:cNvPr id="23"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sp>
        <p:nvSpPr>
          <p:cNvPr id="3" name="TextBox 2"/>
          <p:cNvSpPr txBox="1"/>
          <p:nvPr/>
        </p:nvSpPr>
        <p:spPr>
          <a:xfrm>
            <a:off x="179512" y="1283677"/>
            <a:ext cx="8712968" cy="923330"/>
          </a:xfrm>
          <a:prstGeom prst="rect">
            <a:avLst/>
          </a:prstGeom>
          <a:noFill/>
        </p:spPr>
        <p:txBody>
          <a:bodyPr wrap="square" rtlCol="0">
            <a:spAutoFit/>
          </a:bodyPr>
          <a:lstStyle/>
          <a:p>
            <a:pPr algn="just"/>
            <a:r>
              <a:rPr lang="tr-TR" dirty="0"/>
              <a:t>Output seçildikten sonra ilgili outputta aşağıdaki ekran görülmelidir. Bu ekran görüldüğünde outputta belirtilen multicast IP adresinde yayın oynamaya başlayacaktır. Sonrasında eklenen kanal için 11.slaytta bulunan kanal ekleme işlemi gerçekleştirilmelidir.</a:t>
            </a:r>
          </a:p>
        </p:txBody>
      </p:sp>
      <p:pic>
        <p:nvPicPr>
          <p:cNvPr id="2" name="Picture 1"/>
          <p:cNvPicPr>
            <a:picLocks noChangeAspect="1"/>
          </p:cNvPicPr>
          <p:nvPr/>
        </p:nvPicPr>
        <p:blipFill>
          <a:blip r:embed="rId2"/>
          <a:stretch>
            <a:fillRect/>
          </a:stretch>
        </p:blipFill>
        <p:spPr>
          <a:xfrm>
            <a:off x="834592" y="2207008"/>
            <a:ext cx="7391356" cy="4149342"/>
          </a:xfrm>
          <a:prstGeom prst="rect">
            <a:avLst/>
          </a:prstGeom>
        </p:spPr>
      </p:pic>
    </p:spTree>
    <p:extLst>
      <p:ext uri="{BB962C8B-B14F-4D97-AF65-F5344CB8AC3E}">
        <p14:creationId xmlns:p14="http://schemas.microsoft.com/office/powerpoint/2010/main" val="12812854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483330" y="52550"/>
            <a:ext cx="7487651" cy="584775"/>
          </a:xfrm>
          <a:prstGeom prst="rect">
            <a:avLst/>
          </a:prstGeom>
        </p:spPr>
        <p:txBody>
          <a:bodyPr wrap="square">
            <a:spAutoFit/>
          </a:bodyPr>
          <a:lstStyle/>
          <a:p>
            <a:r>
              <a:rPr lang="tr-TR" sz="3200" b="1" dirty="0">
                <a:solidFill>
                  <a:schemeClr val="tx2"/>
                </a:solidFill>
              </a:rPr>
              <a:t>Şifreli Kanal Ekleme İşlemleri</a:t>
            </a:r>
            <a:endParaRPr lang="en-US" sz="3200" b="1" dirty="0">
              <a:solidFill>
                <a:schemeClr val="tx2"/>
              </a:solidFill>
            </a:endParaRP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56</a:t>
            </a:fld>
            <a:endParaRPr lang="en-US"/>
          </a:p>
        </p:txBody>
      </p:sp>
      <p:sp>
        <p:nvSpPr>
          <p:cNvPr id="23"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sp>
        <p:nvSpPr>
          <p:cNvPr id="3" name="TextBox 2"/>
          <p:cNvSpPr txBox="1"/>
          <p:nvPr/>
        </p:nvSpPr>
        <p:spPr>
          <a:xfrm>
            <a:off x="179512" y="1283677"/>
            <a:ext cx="8712968" cy="1754326"/>
          </a:xfrm>
          <a:prstGeom prst="rect">
            <a:avLst/>
          </a:prstGeom>
          <a:noFill/>
        </p:spPr>
        <p:txBody>
          <a:bodyPr wrap="square" rtlCol="0">
            <a:spAutoFit/>
          </a:bodyPr>
          <a:lstStyle/>
          <a:p>
            <a:pPr algn="just"/>
            <a:r>
              <a:rPr lang="tr-TR" dirty="0"/>
              <a:t>GT31 modülünde output bölümüne giriş yapılır ve Add Output bölümünden aşağıdaki seçenekler seçili halde Bitrate, Destination Address ve Port bölümleri belirlenmelidir. Burada dikkat edilmesi gereken nokta Bitrate seçeneğidir. Bitrate değeri, CI kartın izin verdiği maksimum değerden yüksek olmamalıdır. Ayrıca Bitrate değeri, CI karttan çözülerek yayına verilecek kanalların toplam bitrate değerinden de küçük olmamalıdır. Bu kanalların bitrate değeri hesaplanıp bu şekilde bu değere giriş yapılmalıdır. </a:t>
            </a:r>
            <a:endParaRPr lang="tr-TR" b="1" dirty="0"/>
          </a:p>
        </p:txBody>
      </p:sp>
      <p:pic>
        <p:nvPicPr>
          <p:cNvPr id="4" name="Picture 3"/>
          <p:cNvPicPr>
            <a:picLocks noChangeAspect="1"/>
          </p:cNvPicPr>
          <p:nvPr/>
        </p:nvPicPr>
        <p:blipFill>
          <a:blip r:embed="rId2"/>
          <a:stretch>
            <a:fillRect/>
          </a:stretch>
        </p:blipFill>
        <p:spPr>
          <a:xfrm>
            <a:off x="1283259" y="2966424"/>
            <a:ext cx="6505473" cy="3341911"/>
          </a:xfrm>
          <a:prstGeom prst="rect">
            <a:avLst/>
          </a:prstGeom>
        </p:spPr>
      </p:pic>
    </p:spTree>
    <p:extLst>
      <p:ext uri="{BB962C8B-B14F-4D97-AF65-F5344CB8AC3E}">
        <p14:creationId xmlns:p14="http://schemas.microsoft.com/office/powerpoint/2010/main" val="22857269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483330" y="52550"/>
            <a:ext cx="7487651" cy="584775"/>
          </a:xfrm>
          <a:prstGeom prst="rect">
            <a:avLst/>
          </a:prstGeom>
        </p:spPr>
        <p:txBody>
          <a:bodyPr wrap="square">
            <a:spAutoFit/>
          </a:bodyPr>
          <a:lstStyle/>
          <a:p>
            <a:r>
              <a:rPr lang="tr-TR" sz="3200" b="1" dirty="0">
                <a:solidFill>
                  <a:schemeClr val="tx2"/>
                </a:solidFill>
              </a:rPr>
              <a:t>Şifreli Kanal Ekleme İşlemleri</a:t>
            </a:r>
            <a:endParaRPr lang="en-US" sz="3200" b="1" dirty="0">
              <a:solidFill>
                <a:schemeClr val="tx2"/>
              </a:solidFill>
            </a:endParaRP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57</a:t>
            </a:fld>
            <a:endParaRPr lang="en-US"/>
          </a:p>
        </p:txBody>
      </p:sp>
      <p:sp>
        <p:nvSpPr>
          <p:cNvPr id="23"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sp>
        <p:nvSpPr>
          <p:cNvPr id="3" name="TextBox 2"/>
          <p:cNvSpPr txBox="1"/>
          <p:nvPr/>
        </p:nvSpPr>
        <p:spPr>
          <a:xfrm>
            <a:off x="179512" y="1283677"/>
            <a:ext cx="8712968" cy="646331"/>
          </a:xfrm>
          <a:prstGeom prst="rect">
            <a:avLst/>
          </a:prstGeom>
          <a:noFill/>
        </p:spPr>
        <p:txBody>
          <a:bodyPr wrap="square" rtlCol="0">
            <a:spAutoFit/>
          </a:bodyPr>
          <a:lstStyle/>
          <a:p>
            <a:pPr algn="just"/>
            <a:r>
              <a:rPr lang="tr-TR" dirty="0"/>
              <a:t>GT31 modülünde Service Management bölümüne giriş yapılır ve input bölümünde şifrelerinin çözülmesi istenen yayınlar bir önceki adımda belirlenen CBR çıkışına aktarılır. </a:t>
            </a:r>
            <a:endParaRPr lang="tr-TR" b="1" dirty="0"/>
          </a:p>
        </p:txBody>
      </p:sp>
      <p:pic>
        <p:nvPicPr>
          <p:cNvPr id="2" name="Picture 1"/>
          <p:cNvPicPr>
            <a:picLocks noChangeAspect="1"/>
          </p:cNvPicPr>
          <p:nvPr/>
        </p:nvPicPr>
        <p:blipFill>
          <a:blip r:embed="rId2"/>
          <a:stretch>
            <a:fillRect/>
          </a:stretch>
        </p:blipFill>
        <p:spPr>
          <a:xfrm>
            <a:off x="1179155" y="2364955"/>
            <a:ext cx="6713681" cy="3833446"/>
          </a:xfrm>
          <a:prstGeom prst="rect">
            <a:avLst/>
          </a:prstGeom>
        </p:spPr>
      </p:pic>
    </p:spTree>
    <p:extLst>
      <p:ext uri="{BB962C8B-B14F-4D97-AF65-F5344CB8AC3E}">
        <p14:creationId xmlns:p14="http://schemas.microsoft.com/office/powerpoint/2010/main" val="40928051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483330" y="52550"/>
            <a:ext cx="7487651" cy="584775"/>
          </a:xfrm>
          <a:prstGeom prst="rect">
            <a:avLst/>
          </a:prstGeom>
        </p:spPr>
        <p:txBody>
          <a:bodyPr wrap="square">
            <a:spAutoFit/>
          </a:bodyPr>
          <a:lstStyle/>
          <a:p>
            <a:r>
              <a:rPr lang="tr-TR" sz="3200" b="1" dirty="0">
                <a:solidFill>
                  <a:schemeClr val="tx2"/>
                </a:solidFill>
              </a:rPr>
              <a:t>Şifreli Kanal Ekleme İşlemleri</a:t>
            </a:r>
            <a:endParaRPr lang="en-US" sz="3200" b="1" dirty="0">
              <a:solidFill>
                <a:schemeClr val="tx2"/>
              </a:solidFill>
            </a:endParaRP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58</a:t>
            </a:fld>
            <a:endParaRPr lang="en-US"/>
          </a:p>
        </p:txBody>
      </p:sp>
      <p:sp>
        <p:nvSpPr>
          <p:cNvPr id="23"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sp>
        <p:nvSpPr>
          <p:cNvPr id="3" name="TextBox 2"/>
          <p:cNvSpPr txBox="1"/>
          <p:nvPr/>
        </p:nvSpPr>
        <p:spPr>
          <a:xfrm>
            <a:off x="179512" y="1283677"/>
            <a:ext cx="8712968" cy="369332"/>
          </a:xfrm>
          <a:prstGeom prst="rect">
            <a:avLst/>
          </a:prstGeom>
          <a:noFill/>
        </p:spPr>
        <p:txBody>
          <a:bodyPr wrap="square" rtlCol="0">
            <a:spAutoFit/>
          </a:bodyPr>
          <a:lstStyle/>
          <a:p>
            <a:pPr algn="just"/>
            <a:r>
              <a:rPr lang="tr-TR" dirty="0"/>
              <a:t>Aşağıdaki örnekte adım adım Fox Crime kanalının bu çıkışa aktarılması gösterilmiştir.</a:t>
            </a:r>
            <a:endParaRPr lang="tr-TR" b="1" dirty="0"/>
          </a:p>
        </p:txBody>
      </p:sp>
      <p:pic>
        <p:nvPicPr>
          <p:cNvPr id="4" name="Picture 3"/>
          <p:cNvPicPr>
            <a:picLocks noChangeAspect="1"/>
          </p:cNvPicPr>
          <p:nvPr/>
        </p:nvPicPr>
        <p:blipFill>
          <a:blip r:embed="rId2"/>
          <a:stretch>
            <a:fillRect/>
          </a:stretch>
        </p:blipFill>
        <p:spPr>
          <a:xfrm>
            <a:off x="813922" y="1653009"/>
            <a:ext cx="7454409" cy="4162766"/>
          </a:xfrm>
          <a:prstGeom prst="rect">
            <a:avLst/>
          </a:prstGeom>
        </p:spPr>
      </p:pic>
    </p:spTree>
    <p:extLst>
      <p:ext uri="{BB962C8B-B14F-4D97-AF65-F5344CB8AC3E}">
        <p14:creationId xmlns:p14="http://schemas.microsoft.com/office/powerpoint/2010/main" val="37355434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483330" y="52550"/>
            <a:ext cx="7487651" cy="584775"/>
          </a:xfrm>
          <a:prstGeom prst="rect">
            <a:avLst/>
          </a:prstGeom>
        </p:spPr>
        <p:txBody>
          <a:bodyPr wrap="square">
            <a:spAutoFit/>
          </a:bodyPr>
          <a:lstStyle/>
          <a:p>
            <a:r>
              <a:rPr lang="tr-TR" sz="3200" b="1" dirty="0">
                <a:solidFill>
                  <a:schemeClr val="tx2"/>
                </a:solidFill>
              </a:rPr>
              <a:t>Şifreli Kanal Ekleme İşlemleri</a:t>
            </a:r>
            <a:endParaRPr lang="en-US" sz="3200" b="1" dirty="0">
              <a:solidFill>
                <a:schemeClr val="tx2"/>
              </a:solidFill>
            </a:endParaRP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59</a:t>
            </a:fld>
            <a:endParaRPr lang="en-US"/>
          </a:p>
        </p:txBody>
      </p:sp>
      <p:sp>
        <p:nvSpPr>
          <p:cNvPr id="23"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sp>
        <p:nvSpPr>
          <p:cNvPr id="3" name="TextBox 2"/>
          <p:cNvSpPr txBox="1"/>
          <p:nvPr/>
        </p:nvSpPr>
        <p:spPr>
          <a:xfrm>
            <a:off x="179512" y="1283677"/>
            <a:ext cx="8712968" cy="369332"/>
          </a:xfrm>
          <a:prstGeom prst="rect">
            <a:avLst/>
          </a:prstGeom>
          <a:noFill/>
        </p:spPr>
        <p:txBody>
          <a:bodyPr wrap="square" rtlCol="0">
            <a:spAutoFit/>
          </a:bodyPr>
          <a:lstStyle/>
          <a:p>
            <a:pPr algn="just"/>
            <a:r>
              <a:rPr lang="tr-TR" dirty="0"/>
              <a:t>Kanalın pakete eklendiği görülmelidir.</a:t>
            </a:r>
          </a:p>
        </p:txBody>
      </p:sp>
      <p:pic>
        <p:nvPicPr>
          <p:cNvPr id="2" name="Picture 1"/>
          <p:cNvPicPr>
            <a:picLocks noChangeAspect="1"/>
          </p:cNvPicPr>
          <p:nvPr/>
        </p:nvPicPr>
        <p:blipFill>
          <a:blip r:embed="rId2"/>
          <a:stretch>
            <a:fillRect/>
          </a:stretch>
        </p:blipFill>
        <p:spPr>
          <a:xfrm>
            <a:off x="1916632" y="1653009"/>
            <a:ext cx="5238727" cy="4123353"/>
          </a:xfrm>
          <a:prstGeom prst="rect">
            <a:avLst/>
          </a:prstGeom>
        </p:spPr>
      </p:pic>
    </p:spTree>
    <p:extLst>
      <p:ext uri="{BB962C8B-B14F-4D97-AF65-F5344CB8AC3E}">
        <p14:creationId xmlns:p14="http://schemas.microsoft.com/office/powerpoint/2010/main" val="1482317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ounded Rectangle 1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Rectangle 18"/>
          <p:cNvSpPr/>
          <p:nvPr/>
        </p:nvSpPr>
        <p:spPr>
          <a:xfrm>
            <a:off x="683568" y="2861549"/>
            <a:ext cx="184731" cy="464871"/>
          </a:xfrm>
          <a:prstGeom prst="rect">
            <a:avLst/>
          </a:prstGeom>
        </p:spPr>
        <p:txBody>
          <a:bodyPr wrap="none">
            <a:spAutoFit/>
          </a:bodyPr>
          <a:lstStyle/>
          <a:p>
            <a:pPr>
              <a:lnSpc>
                <a:spcPct val="150000"/>
              </a:lnSpc>
            </a:pPr>
            <a:endParaRPr lang="tr-TR" dirty="0"/>
          </a:p>
        </p:txBody>
      </p:sp>
      <p:sp>
        <p:nvSpPr>
          <p:cNvPr id="24" name="Rectangle 23"/>
          <p:cNvSpPr/>
          <p:nvPr/>
        </p:nvSpPr>
        <p:spPr>
          <a:xfrm>
            <a:off x="483330" y="52550"/>
            <a:ext cx="7487651" cy="584775"/>
          </a:xfrm>
          <a:prstGeom prst="rect">
            <a:avLst/>
          </a:prstGeom>
        </p:spPr>
        <p:txBody>
          <a:bodyPr wrap="square">
            <a:spAutoFit/>
          </a:bodyPr>
          <a:lstStyle/>
          <a:p>
            <a:r>
              <a:rPr lang="tr-TR" sz="3200" b="1" dirty="0">
                <a:solidFill>
                  <a:schemeClr val="tx2"/>
                </a:solidFill>
              </a:rPr>
              <a:t>IPHotelTV Yönetici Paneli</a:t>
            </a:r>
            <a:endParaRPr lang="en-US" sz="3200" b="1" dirty="0">
              <a:solidFill>
                <a:schemeClr val="tx2"/>
              </a:solidFill>
            </a:endParaRPr>
          </a:p>
        </p:txBody>
      </p:sp>
      <p:sp>
        <p:nvSpPr>
          <p:cNvPr id="25" name="Rounded Rectangle 24"/>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Rectangle 25"/>
          <p:cNvSpPr/>
          <p:nvPr/>
        </p:nvSpPr>
        <p:spPr>
          <a:xfrm>
            <a:off x="616820" y="1269120"/>
            <a:ext cx="8136904" cy="369332"/>
          </a:xfrm>
          <a:prstGeom prst="rect">
            <a:avLst/>
          </a:prstGeom>
        </p:spPr>
        <p:txBody>
          <a:bodyPr wrap="square">
            <a:spAutoFit/>
          </a:bodyPr>
          <a:lstStyle/>
          <a:p>
            <a:r>
              <a:rPr lang="tr-TR" dirty="0"/>
              <a:t>Kullanıcı girişi sayfasına aşağıdaki bilgiler girilerek sisteme giriş yapılır.</a:t>
            </a:r>
          </a:p>
        </p:txBody>
      </p:sp>
      <p:sp>
        <p:nvSpPr>
          <p:cNvPr id="3" name="Slide Number Placeholder 2"/>
          <p:cNvSpPr>
            <a:spLocks noGrp="1"/>
          </p:cNvSpPr>
          <p:nvPr>
            <p:ph type="sldNum" sz="quarter" idx="12"/>
          </p:nvPr>
        </p:nvSpPr>
        <p:spPr/>
        <p:txBody>
          <a:bodyPr/>
          <a:lstStyle/>
          <a:p>
            <a:fld id="{221F8894-E99A-C24B-9F27-2643E2117A13}" type="slidenum">
              <a:rPr lang="en-US" smtClean="0"/>
              <a:t>6</a:t>
            </a:fld>
            <a:endParaRPr lang="en-US"/>
          </a:p>
        </p:txBody>
      </p:sp>
      <p:sp>
        <p:nvSpPr>
          <p:cNvPr id="4" name="Footer Placeholder 3"/>
          <p:cNvSpPr>
            <a:spLocks noGrp="1"/>
          </p:cNvSpPr>
          <p:nvPr>
            <p:ph type="ftr" sz="quarter" idx="11"/>
          </p:nvPr>
        </p:nvSpPr>
        <p:spPr/>
        <p:txBody>
          <a:bodyPr/>
          <a:lstStyle/>
          <a:p>
            <a:r>
              <a:rPr lang="en-US"/>
              <a:t>A0.3</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859559847"/>
              </p:ext>
            </p:extLst>
          </p:nvPr>
        </p:nvGraphicFramePr>
        <p:xfrm>
          <a:off x="1637272" y="2176296"/>
          <a:ext cx="6096000" cy="74168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207980849"/>
                    </a:ext>
                  </a:extLst>
                </a:gridCol>
                <a:gridCol w="3048000">
                  <a:extLst>
                    <a:ext uri="{9D8B030D-6E8A-4147-A177-3AD203B41FA5}">
                      <a16:colId xmlns:a16="http://schemas.microsoft.com/office/drawing/2014/main" val="1719788260"/>
                    </a:ext>
                  </a:extLst>
                </a:gridCol>
              </a:tblGrid>
              <a:tr h="370840">
                <a:tc>
                  <a:txBody>
                    <a:bodyPr/>
                    <a:lstStyle/>
                    <a:p>
                      <a:r>
                        <a:rPr lang="tr-TR" dirty="0"/>
                        <a:t>Kullanıcı Adı</a:t>
                      </a:r>
                    </a:p>
                  </a:txBody>
                  <a:tcPr/>
                </a:tc>
                <a:tc>
                  <a:txBody>
                    <a:bodyPr/>
                    <a:lstStyle/>
                    <a:p>
                      <a:r>
                        <a:rPr lang="tr-TR" dirty="0"/>
                        <a:t>Şifre</a:t>
                      </a:r>
                    </a:p>
                  </a:txBody>
                  <a:tcPr/>
                </a:tc>
                <a:extLst>
                  <a:ext uri="{0D108BD9-81ED-4DB2-BD59-A6C34878D82A}">
                    <a16:rowId xmlns:a16="http://schemas.microsoft.com/office/drawing/2014/main" val="2933049764"/>
                  </a:ext>
                </a:extLst>
              </a:tr>
              <a:tr h="370840">
                <a:tc>
                  <a:txBody>
                    <a:bodyPr/>
                    <a:lstStyle/>
                    <a:p>
                      <a:r>
                        <a:rPr lang="tr-TR" dirty="0"/>
                        <a:t>admin</a:t>
                      </a:r>
                    </a:p>
                  </a:txBody>
                  <a:tcPr/>
                </a:tc>
                <a:tc>
                  <a:txBody>
                    <a:bodyPr/>
                    <a:lstStyle/>
                    <a:p>
                      <a:r>
                        <a:rPr lang="tr-TR" dirty="0"/>
                        <a:t>vestek</a:t>
                      </a:r>
                    </a:p>
                  </a:txBody>
                  <a:tcPr/>
                </a:tc>
                <a:extLst>
                  <a:ext uri="{0D108BD9-81ED-4DB2-BD59-A6C34878D82A}">
                    <a16:rowId xmlns:a16="http://schemas.microsoft.com/office/drawing/2014/main" val="1903912285"/>
                  </a:ext>
                </a:extLst>
              </a:tr>
            </a:tbl>
          </a:graphicData>
        </a:graphic>
      </p:graphicFrame>
    </p:spTree>
    <p:extLst>
      <p:ext uri="{BB962C8B-B14F-4D97-AF65-F5344CB8AC3E}">
        <p14:creationId xmlns:p14="http://schemas.microsoft.com/office/powerpoint/2010/main" val="13796935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483330" y="52550"/>
            <a:ext cx="7487651" cy="584775"/>
          </a:xfrm>
          <a:prstGeom prst="rect">
            <a:avLst/>
          </a:prstGeom>
        </p:spPr>
        <p:txBody>
          <a:bodyPr wrap="square">
            <a:spAutoFit/>
          </a:bodyPr>
          <a:lstStyle/>
          <a:p>
            <a:r>
              <a:rPr lang="tr-TR" sz="3200" b="1" dirty="0">
                <a:solidFill>
                  <a:schemeClr val="tx2"/>
                </a:solidFill>
              </a:rPr>
              <a:t>Şifreli Kanal Ekleme İşlemleri</a:t>
            </a:r>
            <a:endParaRPr lang="en-US" sz="3200" b="1" dirty="0">
              <a:solidFill>
                <a:schemeClr val="tx2"/>
              </a:solidFill>
            </a:endParaRP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60</a:t>
            </a:fld>
            <a:endParaRPr lang="en-US"/>
          </a:p>
        </p:txBody>
      </p:sp>
      <p:sp>
        <p:nvSpPr>
          <p:cNvPr id="23"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sp>
        <p:nvSpPr>
          <p:cNvPr id="3" name="TextBox 2"/>
          <p:cNvSpPr txBox="1"/>
          <p:nvPr/>
        </p:nvSpPr>
        <p:spPr>
          <a:xfrm>
            <a:off x="179512" y="1283677"/>
            <a:ext cx="8712968" cy="1477328"/>
          </a:xfrm>
          <a:prstGeom prst="rect">
            <a:avLst/>
          </a:prstGeom>
          <a:noFill/>
        </p:spPr>
        <p:txBody>
          <a:bodyPr wrap="square" rtlCol="0">
            <a:spAutoFit/>
          </a:bodyPr>
          <a:lstStyle/>
          <a:p>
            <a:pPr algn="just"/>
            <a:r>
              <a:rPr lang="tr-TR" dirty="0"/>
              <a:t>Diğer adımlardan farklı olarak bu adımda GT42 modülüne giriş yapılmalıdır. Input bölümüne giriş yapılır. Aşağıdaki seçenekler seçili olarak Multicast Adress ve Port bölümüne GT31'de 6.adımda belirlenen çıkış adresi ve portu yazılır ve tik işaretine tıklanır. Input bölümünde eklenen inputun sağ tarafında Services bölümünde 7.adımda çıkışa atanan yayınların sayısı görülmelidir.</a:t>
            </a:r>
          </a:p>
        </p:txBody>
      </p:sp>
      <p:pic>
        <p:nvPicPr>
          <p:cNvPr id="4" name="Picture 3"/>
          <p:cNvPicPr>
            <a:picLocks noChangeAspect="1"/>
          </p:cNvPicPr>
          <p:nvPr/>
        </p:nvPicPr>
        <p:blipFill>
          <a:blip r:embed="rId2"/>
          <a:stretch>
            <a:fillRect/>
          </a:stretch>
        </p:blipFill>
        <p:spPr>
          <a:xfrm>
            <a:off x="1781377" y="2761005"/>
            <a:ext cx="5509238" cy="3570410"/>
          </a:xfrm>
          <a:prstGeom prst="rect">
            <a:avLst/>
          </a:prstGeom>
        </p:spPr>
      </p:pic>
    </p:spTree>
    <p:extLst>
      <p:ext uri="{BB962C8B-B14F-4D97-AF65-F5344CB8AC3E}">
        <p14:creationId xmlns:p14="http://schemas.microsoft.com/office/powerpoint/2010/main" val="42908497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483330" y="52550"/>
            <a:ext cx="7487651" cy="584775"/>
          </a:xfrm>
          <a:prstGeom prst="rect">
            <a:avLst/>
          </a:prstGeom>
        </p:spPr>
        <p:txBody>
          <a:bodyPr wrap="square">
            <a:spAutoFit/>
          </a:bodyPr>
          <a:lstStyle/>
          <a:p>
            <a:r>
              <a:rPr lang="tr-TR" sz="3200" b="1" dirty="0">
                <a:solidFill>
                  <a:schemeClr val="tx2"/>
                </a:solidFill>
              </a:rPr>
              <a:t>Şifreli Kanal Ekleme İşlemleri</a:t>
            </a:r>
            <a:endParaRPr lang="en-US" sz="3200" b="1" dirty="0">
              <a:solidFill>
                <a:schemeClr val="tx2"/>
              </a:solidFill>
            </a:endParaRP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61</a:t>
            </a:fld>
            <a:endParaRPr lang="en-US"/>
          </a:p>
        </p:txBody>
      </p:sp>
      <p:sp>
        <p:nvSpPr>
          <p:cNvPr id="23"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sp>
        <p:nvSpPr>
          <p:cNvPr id="3" name="TextBox 2"/>
          <p:cNvSpPr txBox="1"/>
          <p:nvPr/>
        </p:nvSpPr>
        <p:spPr>
          <a:xfrm>
            <a:off x="179512" y="1283677"/>
            <a:ext cx="8712968" cy="1200329"/>
          </a:xfrm>
          <a:prstGeom prst="rect">
            <a:avLst/>
          </a:prstGeom>
          <a:noFill/>
        </p:spPr>
        <p:txBody>
          <a:bodyPr wrap="square" rtlCol="0">
            <a:spAutoFit/>
          </a:bodyPr>
          <a:lstStyle/>
          <a:p>
            <a:pPr algn="just"/>
            <a:r>
              <a:rPr lang="tr-TR" dirty="0"/>
              <a:t>GT42 modülünde Service Management bölümüne giriş yapılarak sol tarafta bulunan inputtaki servislerde şifresinin çözülüp yayına vermek istediğiniz kanalın sağ tarafında bulunan üç çizgi butonuna tıklanarak Descramble seçeneğine tıklanarak bu girişe atanan kart seçilir ve kanalın şifresinin çözülmesi sağlanır. </a:t>
            </a:r>
          </a:p>
        </p:txBody>
      </p:sp>
      <p:pic>
        <p:nvPicPr>
          <p:cNvPr id="2" name="Picture 1"/>
          <p:cNvPicPr>
            <a:picLocks noChangeAspect="1"/>
          </p:cNvPicPr>
          <p:nvPr/>
        </p:nvPicPr>
        <p:blipFill>
          <a:blip r:embed="rId2"/>
          <a:stretch>
            <a:fillRect/>
          </a:stretch>
        </p:blipFill>
        <p:spPr>
          <a:xfrm>
            <a:off x="1204418" y="2484006"/>
            <a:ext cx="6137030" cy="3652960"/>
          </a:xfrm>
          <a:prstGeom prst="rect">
            <a:avLst/>
          </a:prstGeom>
        </p:spPr>
      </p:pic>
    </p:spTree>
    <p:extLst>
      <p:ext uri="{BB962C8B-B14F-4D97-AF65-F5344CB8AC3E}">
        <p14:creationId xmlns:p14="http://schemas.microsoft.com/office/powerpoint/2010/main" val="12435945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483330" y="52550"/>
            <a:ext cx="7487651" cy="584775"/>
          </a:xfrm>
          <a:prstGeom prst="rect">
            <a:avLst/>
          </a:prstGeom>
        </p:spPr>
        <p:txBody>
          <a:bodyPr wrap="square">
            <a:spAutoFit/>
          </a:bodyPr>
          <a:lstStyle/>
          <a:p>
            <a:r>
              <a:rPr lang="tr-TR" sz="3200" b="1" dirty="0">
                <a:solidFill>
                  <a:schemeClr val="tx2"/>
                </a:solidFill>
              </a:rPr>
              <a:t>Şifreli Kanal Ekleme İşlemleri</a:t>
            </a:r>
            <a:endParaRPr lang="en-US" sz="3200" b="1" dirty="0">
              <a:solidFill>
                <a:schemeClr val="tx2"/>
              </a:solidFill>
            </a:endParaRP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62</a:t>
            </a:fld>
            <a:endParaRPr lang="en-US"/>
          </a:p>
        </p:txBody>
      </p:sp>
      <p:sp>
        <p:nvSpPr>
          <p:cNvPr id="23"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sp>
        <p:nvSpPr>
          <p:cNvPr id="3" name="TextBox 2"/>
          <p:cNvSpPr txBox="1"/>
          <p:nvPr/>
        </p:nvSpPr>
        <p:spPr>
          <a:xfrm>
            <a:off x="179512" y="1283677"/>
            <a:ext cx="8712968" cy="1200329"/>
          </a:xfrm>
          <a:prstGeom prst="rect">
            <a:avLst/>
          </a:prstGeom>
          <a:noFill/>
        </p:spPr>
        <p:txBody>
          <a:bodyPr wrap="square" rtlCol="0">
            <a:spAutoFit/>
          </a:bodyPr>
          <a:lstStyle/>
          <a:p>
            <a:pPr algn="just"/>
            <a:r>
              <a:rPr lang="tr-TR" dirty="0"/>
              <a:t>GT42 modülünde Settings bölümüne giriş yapılarak Descrambling bölümüne giriş yapılır. Add a New Descrambler seçeneği tıklanarak CI Modüle bölümünde CI Kartın takılı olduğu modül seçilir, Source bölümünden GT42 bölümündeki Input seçilir ve karta isim verilerek tik işaretine tıklanır.</a:t>
            </a:r>
          </a:p>
        </p:txBody>
      </p:sp>
      <p:pic>
        <p:nvPicPr>
          <p:cNvPr id="2" name="Picture 1"/>
          <p:cNvPicPr>
            <a:picLocks noChangeAspect="1"/>
          </p:cNvPicPr>
          <p:nvPr/>
        </p:nvPicPr>
        <p:blipFill>
          <a:blip r:embed="rId2"/>
          <a:stretch>
            <a:fillRect/>
          </a:stretch>
        </p:blipFill>
        <p:spPr>
          <a:xfrm>
            <a:off x="1243277" y="2484006"/>
            <a:ext cx="6585438" cy="3674817"/>
          </a:xfrm>
          <a:prstGeom prst="rect">
            <a:avLst/>
          </a:prstGeom>
        </p:spPr>
      </p:pic>
    </p:spTree>
    <p:extLst>
      <p:ext uri="{BB962C8B-B14F-4D97-AF65-F5344CB8AC3E}">
        <p14:creationId xmlns:p14="http://schemas.microsoft.com/office/powerpoint/2010/main" val="4006009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483330" y="52550"/>
            <a:ext cx="7487651" cy="584775"/>
          </a:xfrm>
          <a:prstGeom prst="rect">
            <a:avLst/>
          </a:prstGeom>
        </p:spPr>
        <p:txBody>
          <a:bodyPr wrap="square">
            <a:spAutoFit/>
          </a:bodyPr>
          <a:lstStyle/>
          <a:p>
            <a:r>
              <a:rPr lang="tr-TR" sz="3200" b="1" dirty="0">
                <a:solidFill>
                  <a:schemeClr val="tx2"/>
                </a:solidFill>
              </a:rPr>
              <a:t>Şifreli Kanal Ekleme İşlemleri</a:t>
            </a:r>
            <a:endParaRPr lang="en-US" sz="3200" b="1" dirty="0">
              <a:solidFill>
                <a:schemeClr val="tx2"/>
              </a:solidFill>
            </a:endParaRP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63</a:t>
            </a:fld>
            <a:endParaRPr lang="en-US"/>
          </a:p>
        </p:txBody>
      </p:sp>
      <p:sp>
        <p:nvSpPr>
          <p:cNvPr id="23"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sp>
        <p:nvSpPr>
          <p:cNvPr id="3" name="TextBox 2"/>
          <p:cNvSpPr txBox="1"/>
          <p:nvPr/>
        </p:nvSpPr>
        <p:spPr>
          <a:xfrm>
            <a:off x="179512" y="1283677"/>
            <a:ext cx="8712968" cy="646331"/>
          </a:xfrm>
          <a:prstGeom prst="rect">
            <a:avLst/>
          </a:prstGeom>
          <a:noFill/>
        </p:spPr>
        <p:txBody>
          <a:bodyPr wrap="square" rtlCol="0">
            <a:spAutoFit/>
          </a:bodyPr>
          <a:lstStyle/>
          <a:p>
            <a:pPr algn="just"/>
            <a:r>
              <a:rPr lang="tr-TR" dirty="0"/>
              <a:t>GT42 modülünde Output bölümüne giriş yapılarak 3.bölümdeki gibi bir Output oluşturulur. Bu çıkış şifreli kanal içindir.</a:t>
            </a:r>
          </a:p>
        </p:txBody>
      </p:sp>
      <p:pic>
        <p:nvPicPr>
          <p:cNvPr id="4" name="Picture 3"/>
          <p:cNvPicPr>
            <a:picLocks noChangeAspect="1"/>
          </p:cNvPicPr>
          <p:nvPr/>
        </p:nvPicPr>
        <p:blipFill>
          <a:blip r:embed="rId2"/>
          <a:stretch>
            <a:fillRect/>
          </a:stretch>
        </p:blipFill>
        <p:spPr>
          <a:xfrm>
            <a:off x="990935" y="1925985"/>
            <a:ext cx="7090122" cy="4184669"/>
          </a:xfrm>
          <a:prstGeom prst="rect">
            <a:avLst/>
          </a:prstGeom>
        </p:spPr>
      </p:pic>
    </p:spTree>
    <p:extLst>
      <p:ext uri="{BB962C8B-B14F-4D97-AF65-F5344CB8AC3E}">
        <p14:creationId xmlns:p14="http://schemas.microsoft.com/office/powerpoint/2010/main" val="11508255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483330" y="52550"/>
            <a:ext cx="7487651" cy="584775"/>
          </a:xfrm>
          <a:prstGeom prst="rect">
            <a:avLst/>
          </a:prstGeom>
        </p:spPr>
        <p:txBody>
          <a:bodyPr wrap="square">
            <a:spAutoFit/>
          </a:bodyPr>
          <a:lstStyle/>
          <a:p>
            <a:r>
              <a:rPr lang="tr-TR" sz="3200" b="1" dirty="0">
                <a:solidFill>
                  <a:schemeClr val="tx2"/>
                </a:solidFill>
              </a:rPr>
              <a:t>Şifreli Kanal Ekleme İşlemleri</a:t>
            </a:r>
            <a:endParaRPr lang="en-US" sz="3200" b="1" dirty="0">
              <a:solidFill>
                <a:schemeClr val="tx2"/>
              </a:solidFill>
            </a:endParaRP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64</a:t>
            </a:fld>
            <a:endParaRPr lang="en-US"/>
          </a:p>
        </p:txBody>
      </p:sp>
      <p:sp>
        <p:nvSpPr>
          <p:cNvPr id="23"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sp>
        <p:nvSpPr>
          <p:cNvPr id="3" name="TextBox 2"/>
          <p:cNvSpPr txBox="1"/>
          <p:nvPr/>
        </p:nvSpPr>
        <p:spPr>
          <a:xfrm>
            <a:off x="179512" y="1283677"/>
            <a:ext cx="8712968" cy="923330"/>
          </a:xfrm>
          <a:prstGeom prst="rect">
            <a:avLst/>
          </a:prstGeom>
          <a:noFill/>
        </p:spPr>
        <p:txBody>
          <a:bodyPr wrap="square" rtlCol="0">
            <a:spAutoFit/>
          </a:bodyPr>
          <a:lstStyle/>
          <a:p>
            <a:pPr algn="just"/>
            <a:r>
              <a:rPr lang="tr-TR" dirty="0"/>
              <a:t>Aynı sayfada şifresi çözülen kanalın sağ tarafında bulunan üç çizgi butonuna tıklayarak Add to Output bölümünden kanal için oluşturulan VBR çıkış seçilir ve kanalın bu çıkıştan yayın vermesi sağlanır.</a:t>
            </a:r>
          </a:p>
        </p:txBody>
      </p:sp>
      <p:pic>
        <p:nvPicPr>
          <p:cNvPr id="4" name="Picture 3"/>
          <p:cNvPicPr>
            <a:picLocks noChangeAspect="1"/>
          </p:cNvPicPr>
          <p:nvPr/>
        </p:nvPicPr>
        <p:blipFill>
          <a:blip r:embed="rId2"/>
          <a:stretch>
            <a:fillRect/>
          </a:stretch>
        </p:blipFill>
        <p:spPr>
          <a:xfrm>
            <a:off x="179512" y="2207007"/>
            <a:ext cx="4279868" cy="3685442"/>
          </a:xfrm>
          <a:prstGeom prst="rect">
            <a:avLst/>
          </a:prstGeom>
        </p:spPr>
      </p:pic>
      <p:pic>
        <p:nvPicPr>
          <p:cNvPr id="5" name="Picture 4"/>
          <p:cNvPicPr>
            <a:picLocks noChangeAspect="1"/>
          </p:cNvPicPr>
          <p:nvPr/>
        </p:nvPicPr>
        <p:blipFill>
          <a:blip r:embed="rId3"/>
          <a:stretch>
            <a:fillRect/>
          </a:stretch>
        </p:blipFill>
        <p:spPr>
          <a:xfrm>
            <a:off x="4535996" y="2207007"/>
            <a:ext cx="4279868" cy="3685442"/>
          </a:xfrm>
          <a:prstGeom prst="rect">
            <a:avLst/>
          </a:prstGeom>
        </p:spPr>
      </p:pic>
    </p:spTree>
    <p:extLst>
      <p:ext uri="{BB962C8B-B14F-4D97-AF65-F5344CB8AC3E}">
        <p14:creationId xmlns:p14="http://schemas.microsoft.com/office/powerpoint/2010/main" val="36074681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p:cNvSpPr/>
          <p:nvPr/>
        </p:nvSpPr>
        <p:spPr>
          <a:xfrm>
            <a:off x="4479637" y="3059668"/>
            <a:ext cx="184731" cy="369332"/>
          </a:xfrm>
          <a:prstGeom prst="rect">
            <a:avLst/>
          </a:prstGeom>
        </p:spPr>
        <p:txBody>
          <a:bodyPr wrap="none">
            <a:spAutoFit/>
          </a:bodyPr>
          <a:lstStyle/>
          <a:p>
            <a:pPr algn="ctr"/>
            <a:endParaRPr lang="tr-TR" b="1" dirty="0">
              <a:solidFill>
                <a:schemeClr val="accent1"/>
              </a:solidFill>
            </a:endParaRPr>
          </a:p>
        </p:txBody>
      </p:sp>
      <p:sp>
        <p:nvSpPr>
          <p:cNvPr id="3" name="Slide Number Placeholder 2"/>
          <p:cNvSpPr>
            <a:spLocks noGrp="1"/>
          </p:cNvSpPr>
          <p:nvPr>
            <p:ph type="sldNum" sz="quarter" idx="12"/>
          </p:nvPr>
        </p:nvSpPr>
        <p:spPr/>
        <p:txBody>
          <a:bodyPr/>
          <a:lstStyle/>
          <a:p>
            <a:fld id="{221F8894-E99A-C24B-9F27-2643E2117A13}" type="slidenum">
              <a:rPr lang="en-US" smtClean="0"/>
              <a:t>65</a:t>
            </a:fld>
            <a:endParaRPr lang="en-US"/>
          </a:p>
        </p:txBody>
      </p:sp>
      <p:sp>
        <p:nvSpPr>
          <p:cNvPr id="4" name="Footer Placeholder 3"/>
          <p:cNvSpPr>
            <a:spLocks noGrp="1"/>
          </p:cNvSpPr>
          <p:nvPr>
            <p:ph type="ftr" sz="quarter" idx="11"/>
          </p:nvPr>
        </p:nvSpPr>
        <p:spPr/>
        <p:txBody>
          <a:bodyPr/>
          <a:lstStyle/>
          <a:p>
            <a:r>
              <a:rPr lang="en-US"/>
              <a:t>A0.3</a:t>
            </a:r>
            <a:endParaRPr lang="en-US" dirty="0"/>
          </a:p>
        </p:txBody>
      </p:sp>
      <p:sp>
        <p:nvSpPr>
          <p:cNvPr id="5" name="TextBox 4"/>
          <p:cNvSpPr txBox="1"/>
          <p:nvPr/>
        </p:nvSpPr>
        <p:spPr>
          <a:xfrm>
            <a:off x="782515" y="1371600"/>
            <a:ext cx="7666893" cy="1754326"/>
          </a:xfrm>
          <a:prstGeom prst="rect">
            <a:avLst/>
          </a:prstGeom>
          <a:noFill/>
        </p:spPr>
        <p:txBody>
          <a:bodyPr wrap="square" rtlCol="0">
            <a:spAutoFit/>
          </a:bodyPr>
          <a:lstStyle/>
          <a:p>
            <a:pPr algn="ctr"/>
            <a:r>
              <a:rPr lang="tr-TR" sz="6000" dirty="0"/>
              <a:t>Bölüm 5</a:t>
            </a:r>
          </a:p>
          <a:p>
            <a:pPr algn="ctr"/>
            <a:r>
              <a:rPr lang="tr-TR" sz="4800" dirty="0"/>
              <a:t>Toucan’da Info Kanal İşlemleri</a:t>
            </a:r>
          </a:p>
        </p:txBody>
      </p:sp>
    </p:spTree>
    <p:extLst>
      <p:ext uri="{BB962C8B-B14F-4D97-AF65-F5344CB8AC3E}">
        <p14:creationId xmlns:p14="http://schemas.microsoft.com/office/powerpoint/2010/main" val="17494912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p:cNvSpPr/>
          <p:nvPr/>
        </p:nvSpPr>
        <p:spPr>
          <a:xfrm>
            <a:off x="4479637" y="3059668"/>
            <a:ext cx="184731" cy="369332"/>
          </a:xfrm>
          <a:prstGeom prst="rect">
            <a:avLst/>
          </a:prstGeom>
        </p:spPr>
        <p:txBody>
          <a:bodyPr wrap="none">
            <a:spAutoFit/>
          </a:bodyPr>
          <a:lstStyle/>
          <a:p>
            <a:pPr algn="ctr"/>
            <a:endParaRPr lang="tr-TR" b="1" dirty="0">
              <a:solidFill>
                <a:schemeClr val="accent1"/>
              </a:solidFill>
            </a:endParaRPr>
          </a:p>
        </p:txBody>
      </p:sp>
      <p:sp>
        <p:nvSpPr>
          <p:cNvPr id="15" name="Rectangle 14"/>
          <p:cNvSpPr/>
          <p:nvPr/>
        </p:nvSpPr>
        <p:spPr>
          <a:xfrm>
            <a:off x="356881" y="307532"/>
            <a:ext cx="8136904" cy="1200329"/>
          </a:xfrm>
          <a:prstGeom prst="rect">
            <a:avLst/>
          </a:prstGeom>
          <a:noFill/>
        </p:spPr>
        <p:txBody>
          <a:bodyPr wrap="square">
            <a:spAutoFit/>
          </a:bodyPr>
          <a:lstStyle/>
          <a:p>
            <a:pPr algn="just"/>
            <a:endParaRPr lang="tr-TR" b="1" dirty="0"/>
          </a:p>
          <a:p>
            <a:pPr algn="just"/>
            <a:r>
              <a:rPr lang="tr-TR" b="1" dirty="0"/>
              <a:t>Toucan’da Info Kanal İşlemleri</a:t>
            </a:r>
          </a:p>
          <a:p>
            <a:pPr algn="just"/>
            <a:endParaRPr lang="tr-TR" b="1" dirty="0"/>
          </a:p>
          <a:p>
            <a:pPr marL="800100" lvl="1" indent="-342900" algn="just">
              <a:buFont typeface="+mj-lt"/>
              <a:buAutoNum type="arabicPeriod"/>
            </a:pPr>
            <a:endParaRPr lang="tr-TR" dirty="0"/>
          </a:p>
        </p:txBody>
      </p:sp>
      <p:sp>
        <p:nvSpPr>
          <p:cNvPr id="3" name="Slide Number Placeholder 2"/>
          <p:cNvSpPr>
            <a:spLocks noGrp="1"/>
          </p:cNvSpPr>
          <p:nvPr>
            <p:ph type="sldNum" sz="quarter" idx="12"/>
          </p:nvPr>
        </p:nvSpPr>
        <p:spPr/>
        <p:txBody>
          <a:bodyPr/>
          <a:lstStyle/>
          <a:p>
            <a:fld id="{221F8894-E99A-C24B-9F27-2643E2117A13}" type="slidenum">
              <a:rPr lang="en-US" smtClean="0"/>
              <a:t>66</a:t>
            </a:fld>
            <a:endParaRPr lang="en-US"/>
          </a:p>
        </p:txBody>
      </p:sp>
      <p:sp>
        <p:nvSpPr>
          <p:cNvPr id="4" name="Footer Placeholder 3"/>
          <p:cNvSpPr>
            <a:spLocks noGrp="1"/>
          </p:cNvSpPr>
          <p:nvPr>
            <p:ph type="ftr" sz="quarter" idx="11"/>
          </p:nvPr>
        </p:nvSpPr>
        <p:spPr/>
        <p:txBody>
          <a:bodyPr/>
          <a:lstStyle/>
          <a:p>
            <a:r>
              <a:rPr lang="en-US"/>
              <a:t>A0.3</a:t>
            </a:r>
            <a:endParaRPr lang="en-US" dirty="0"/>
          </a:p>
        </p:txBody>
      </p:sp>
      <p:sp>
        <p:nvSpPr>
          <p:cNvPr id="2" name="TextBox 1"/>
          <p:cNvSpPr txBox="1"/>
          <p:nvPr/>
        </p:nvSpPr>
        <p:spPr>
          <a:xfrm>
            <a:off x="356881" y="1507860"/>
            <a:ext cx="8136903" cy="2031325"/>
          </a:xfrm>
          <a:prstGeom prst="rect">
            <a:avLst/>
          </a:prstGeom>
          <a:noFill/>
        </p:spPr>
        <p:txBody>
          <a:bodyPr wrap="square" rtlCol="0">
            <a:spAutoFit/>
          </a:bodyPr>
          <a:lstStyle/>
          <a:p>
            <a:pPr marL="342900" indent="-342900">
              <a:buFont typeface="+mj-lt"/>
              <a:buAutoNum type="arabicPeriod"/>
            </a:pPr>
            <a:r>
              <a:rPr lang="tr-TR" dirty="0"/>
              <a:t>Toucan Yönetim Paneline Giriş</a:t>
            </a:r>
          </a:p>
          <a:p>
            <a:pPr marL="342900" indent="-342900">
              <a:buFont typeface="+mj-lt"/>
              <a:buAutoNum type="arabicPeriod"/>
            </a:pPr>
            <a:r>
              <a:rPr lang="tr-TR" dirty="0"/>
              <a:t>Kabul Edilen Formatlar</a:t>
            </a:r>
          </a:p>
          <a:p>
            <a:pPr marL="342900" indent="-342900">
              <a:buFont typeface="+mj-lt"/>
              <a:buAutoNum type="arabicPeriod"/>
            </a:pPr>
            <a:r>
              <a:rPr lang="tr-TR" dirty="0"/>
              <a:t>Videoları Toucan’a Aktarma</a:t>
            </a:r>
          </a:p>
          <a:p>
            <a:pPr marL="342900" indent="-342900">
              <a:buFont typeface="+mj-lt"/>
              <a:buAutoNum type="arabicPeriod"/>
            </a:pPr>
            <a:r>
              <a:rPr lang="tr-TR" dirty="0"/>
              <a:t>Videolara IP Adresi Tanımlama</a:t>
            </a:r>
          </a:p>
          <a:p>
            <a:pPr marL="342900" indent="-342900">
              <a:buFont typeface="+mj-lt"/>
              <a:buAutoNum type="arabicPeriod"/>
            </a:pPr>
            <a:r>
              <a:rPr lang="tr-TR" dirty="0"/>
              <a:t>Tek Info Kanalında Birden Fazla Video Oynatmak</a:t>
            </a:r>
          </a:p>
          <a:p>
            <a:endParaRPr lang="tr-TR" dirty="0"/>
          </a:p>
          <a:p>
            <a:pPr algn="ctr"/>
            <a:endParaRPr lang="tr-TR" dirty="0"/>
          </a:p>
        </p:txBody>
      </p:sp>
    </p:spTree>
    <p:extLst>
      <p:ext uri="{BB962C8B-B14F-4D97-AF65-F5344CB8AC3E}">
        <p14:creationId xmlns:p14="http://schemas.microsoft.com/office/powerpoint/2010/main" val="11272885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483330" y="52550"/>
            <a:ext cx="7487651" cy="584775"/>
          </a:xfrm>
          <a:prstGeom prst="rect">
            <a:avLst/>
          </a:prstGeom>
        </p:spPr>
        <p:txBody>
          <a:bodyPr wrap="square">
            <a:spAutoFit/>
          </a:bodyPr>
          <a:lstStyle/>
          <a:p>
            <a:r>
              <a:rPr lang="tr-TR" sz="3200" b="1" dirty="0">
                <a:solidFill>
                  <a:schemeClr val="tx2"/>
                </a:solidFill>
              </a:rPr>
              <a:t>Toucan Yönetim Paneline giriş</a:t>
            </a:r>
            <a:endParaRPr lang="en-US" sz="3200" b="1" dirty="0">
              <a:solidFill>
                <a:schemeClr val="tx2"/>
              </a:solidFill>
            </a:endParaRP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67</a:t>
            </a:fld>
            <a:endParaRPr lang="en-US"/>
          </a:p>
        </p:txBody>
      </p:sp>
      <p:sp>
        <p:nvSpPr>
          <p:cNvPr id="23"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sp>
        <p:nvSpPr>
          <p:cNvPr id="3" name="TextBox 2"/>
          <p:cNvSpPr txBox="1"/>
          <p:nvPr/>
        </p:nvSpPr>
        <p:spPr>
          <a:xfrm>
            <a:off x="179512" y="1283677"/>
            <a:ext cx="8712968" cy="3139321"/>
          </a:xfrm>
          <a:prstGeom prst="rect">
            <a:avLst/>
          </a:prstGeom>
          <a:noFill/>
        </p:spPr>
        <p:txBody>
          <a:bodyPr wrap="square" rtlCol="0">
            <a:spAutoFit/>
          </a:bodyPr>
          <a:lstStyle/>
          <a:p>
            <a:pPr algn="just"/>
            <a:r>
              <a:rPr lang="tr-TR" dirty="0"/>
              <a:t>Toucan cihazına verilen IP ile web tarayıcıdan Toucan arayüzüne giriş yapılır. </a:t>
            </a:r>
          </a:p>
          <a:p>
            <a:pPr algn="just"/>
            <a:endParaRPr lang="tr-TR" dirty="0"/>
          </a:p>
          <a:p>
            <a:pPr algn="just"/>
            <a:endParaRPr lang="tr-TR" dirty="0"/>
          </a:p>
          <a:p>
            <a:pPr algn="just"/>
            <a:endParaRPr lang="tr-TR" dirty="0"/>
          </a:p>
          <a:p>
            <a:pPr algn="just"/>
            <a:endParaRPr lang="tr-TR" dirty="0"/>
          </a:p>
          <a:p>
            <a:pPr algn="just"/>
            <a:endParaRPr lang="tr-TR" dirty="0"/>
          </a:p>
          <a:p>
            <a:pPr algn="just"/>
            <a:endParaRPr lang="tr-TR" dirty="0"/>
          </a:p>
          <a:p>
            <a:pPr algn="just"/>
            <a:endParaRPr lang="tr-TR" dirty="0"/>
          </a:p>
          <a:p>
            <a:pPr algn="just"/>
            <a:endParaRPr lang="tr-TR" dirty="0"/>
          </a:p>
          <a:p>
            <a:pPr algn="just"/>
            <a:r>
              <a:rPr lang="tr-TR" dirty="0"/>
              <a:t>Admin kullanıcısı seçilerek şifre bölümüne «paris» yazılmalı ve Login butonuna basılmalıdır.</a:t>
            </a:r>
          </a:p>
          <a:p>
            <a:pPr algn="just"/>
            <a:endParaRPr lang="tr-TR" dirty="0"/>
          </a:p>
        </p:txBody>
      </p:sp>
      <p:pic>
        <p:nvPicPr>
          <p:cNvPr id="2" name="Picture 1"/>
          <p:cNvPicPr>
            <a:picLocks noChangeAspect="1"/>
          </p:cNvPicPr>
          <p:nvPr/>
        </p:nvPicPr>
        <p:blipFill>
          <a:blip r:embed="rId2"/>
          <a:stretch>
            <a:fillRect/>
          </a:stretch>
        </p:blipFill>
        <p:spPr>
          <a:xfrm>
            <a:off x="179512" y="1653009"/>
            <a:ext cx="8712968" cy="2046238"/>
          </a:xfrm>
          <a:prstGeom prst="rect">
            <a:avLst/>
          </a:prstGeom>
        </p:spPr>
      </p:pic>
    </p:spTree>
    <p:extLst>
      <p:ext uri="{BB962C8B-B14F-4D97-AF65-F5344CB8AC3E}">
        <p14:creationId xmlns:p14="http://schemas.microsoft.com/office/powerpoint/2010/main" val="20479723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483330" y="52550"/>
            <a:ext cx="7487651" cy="584775"/>
          </a:xfrm>
          <a:prstGeom prst="rect">
            <a:avLst/>
          </a:prstGeom>
        </p:spPr>
        <p:txBody>
          <a:bodyPr wrap="square">
            <a:spAutoFit/>
          </a:bodyPr>
          <a:lstStyle/>
          <a:p>
            <a:r>
              <a:rPr lang="tr-TR" sz="3200" b="1" dirty="0">
                <a:solidFill>
                  <a:schemeClr val="tx2"/>
                </a:solidFill>
              </a:rPr>
              <a:t>Toucan Yönetim Paneline giriş</a:t>
            </a:r>
            <a:endParaRPr lang="en-US" sz="3200" b="1" dirty="0">
              <a:solidFill>
                <a:schemeClr val="tx2"/>
              </a:solidFill>
            </a:endParaRP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68</a:t>
            </a:fld>
            <a:endParaRPr lang="en-US"/>
          </a:p>
        </p:txBody>
      </p:sp>
      <p:sp>
        <p:nvSpPr>
          <p:cNvPr id="23"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sp>
        <p:nvSpPr>
          <p:cNvPr id="3" name="TextBox 2"/>
          <p:cNvSpPr txBox="1"/>
          <p:nvPr/>
        </p:nvSpPr>
        <p:spPr>
          <a:xfrm>
            <a:off x="179512" y="1283677"/>
            <a:ext cx="8712968" cy="369332"/>
          </a:xfrm>
          <a:prstGeom prst="rect">
            <a:avLst/>
          </a:prstGeom>
          <a:noFill/>
        </p:spPr>
        <p:txBody>
          <a:bodyPr wrap="square" rtlCol="0">
            <a:spAutoFit/>
          </a:bodyPr>
          <a:lstStyle/>
          <a:p>
            <a:r>
              <a:rPr lang="tr-TR" dirty="0"/>
              <a:t>Login butonuna basıldığında Toucan yönetim panelinin anasayfası görülmelidir. </a:t>
            </a:r>
          </a:p>
        </p:txBody>
      </p:sp>
      <p:pic>
        <p:nvPicPr>
          <p:cNvPr id="4" name="Picture 3"/>
          <p:cNvPicPr>
            <a:picLocks noChangeAspect="1"/>
          </p:cNvPicPr>
          <p:nvPr/>
        </p:nvPicPr>
        <p:blipFill>
          <a:blip r:embed="rId2"/>
          <a:stretch>
            <a:fillRect/>
          </a:stretch>
        </p:blipFill>
        <p:spPr>
          <a:xfrm>
            <a:off x="286725" y="1725933"/>
            <a:ext cx="8498541" cy="3836702"/>
          </a:xfrm>
          <a:prstGeom prst="rect">
            <a:avLst/>
          </a:prstGeom>
        </p:spPr>
      </p:pic>
    </p:spTree>
    <p:extLst>
      <p:ext uri="{BB962C8B-B14F-4D97-AF65-F5344CB8AC3E}">
        <p14:creationId xmlns:p14="http://schemas.microsoft.com/office/powerpoint/2010/main" val="1068806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483330" y="52550"/>
            <a:ext cx="7487651" cy="584775"/>
          </a:xfrm>
          <a:prstGeom prst="rect">
            <a:avLst/>
          </a:prstGeom>
        </p:spPr>
        <p:txBody>
          <a:bodyPr wrap="square">
            <a:spAutoFit/>
          </a:bodyPr>
          <a:lstStyle/>
          <a:p>
            <a:r>
              <a:rPr lang="tr-TR" sz="3200" b="1" dirty="0">
                <a:solidFill>
                  <a:schemeClr val="tx2"/>
                </a:solidFill>
              </a:rPr>
              <a:t>Kabul Edilen Formatlar</a:t>
            </a:r>
            <a:endParaRPr lang="en-US" sz="3200" b="1" dirty="0">
              <a:solidFill>
                <a:schemeClr val="tx2"/>
              </a:solidFill>
            </a:endParaRP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69</a:t>
            </a:fld>
            <a:endParaRPr lang="en-US"/>
          </a:p>
        </p:txBody>
      </p:sp>
      <p:sp>
        <p:nvSpPr>
          <p:cNvPr id="23"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sp>
        <p:nvSpPr>
          <p:cNvPr id="3" name="TextBox 2"/>
          <p:cNvSpPr txBox="1"/>
          <p:nvPr/>
        </p:nvSpPr>
        <p:spPr>
          <a:xfrm>
            <a:off x="179512" y="1283677"/>
            <a:ext cx="8712968" cy="2031325"/>
          </a:xfrm>
          <a:prstGeom prst="rect">
            <a:avLst/>
          </a:prstGeom>
          <a:noFill/>
        </p:spPr>
        <p:txBody>
          <a:bodyPr wrap="square" rtlCol="0">
            <a:spAutoFit/>
          </a:bodyPr>
          <a:lstStyle/>
          <a:p>
            <a:r>
              <a:rPr lang="tr-TR" dirty="0"/>
              <a:t>Müşterilerin gönderdiği videolar aşağıdaki formata uygun biçimde olmalıdır.</a:t>
            </a:r>
          </a:p>
          <a:p>
            <a:endParaRPr lang="tr-TR" dirty="0"/>
          </a:p>
          <a:p>
            <a:pPr marL="285750" lvl="0" indent="-285750">
              <a:buFont typeface="Arial" panose="020B0604020202020204" pitchFamily="34" charset="0"/>
              <a:buChar char="•"/>
            </a:pPr>
            <a:r>
              <a:rPr lang="tr-TR" dirty="0"/>
              <a:t>Video Kodekleri H264 veya Mpeg2</a:t>
            </a:r>
          </a:p>
          <a:p>
            <a:pPr marL="285750" lvl="0" indent="-285750">
              <a:buFont typeface="Arial" panose="020B0604020202020204" pitchFamily="34" charset="0"/>
              <a:buChar char="•"/>
            </a:pPr>
            <a:r>
              <a:rPr lang="tr-TR" dirty="0"/>
              <a:t>Çözünürlük 1920x1080</a:t>
            </a:r>
          </a:p>
          <a:p>
            <a:pPr marL="285750" lvl="0" indent="-285750">
              <a:buFont typeface="Arial" panose="020B0604020202020204" pitchFamily="34" charset="0"/>
              <a:buChar char="•"/>
            </a:pPr>
            <a:r>
              <a:rPr lang="tr-TR" dirty="0"/>
              <a:t>Uzantı .ts</a:t>
            </a:r>
          </a:p>
          <a:p>
            <a:pPr marL="285750" lvl="0" indent="-285750">
              <a:buFont typeface="Arial" panose="020B0604020202020204" pitchFamily="34" charset="0"/>
              <a:buChar char="•"/>
            </a:pPr>
            <a:r>
              <a:rPr lang="tr-TR" dirty="0"/>
              <a:t>Ses Kodekleri mpeglayer 1/2/3</a:t>
            </a:r>
          </a:p>
          <a:p>
            <a:pPr marL="285750" lvl="0" indent="-285750">
              <a:buFont typeface="Arial" panose="020B0604020202020204" pitchFamily="34" charset="0"/>
              <a:buChar char="•"/>
            </a:pPr>
            <a:r>
              <a:rPr lang="tr-TR" dirty="0"/>
              <a:t>Bit Rate max 4000</a:t>
            </a:r>
          </a:p>
        </p:txBody>
      </p:sp>
    </p:spTree>
    <p:extLst>
      <p:ext uri="{BB962C8B-B14F-4D97-AF65-F5344CB8AC3E}">
        <p14:creationId xmlns:p14="http://schemas.microsoft.com/office/powerpoint/2010/main" val="2162056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p:cNvSpPr/>
          <p:nvPr/>
        </p:nvSpPr>
        <p:spPr>
          <a:xfrm>
            <a:off x="4479637" y="3059668"/>
            <a:ext cx="184731" cy="369332"/>
          </a:xfrm>
          <a:prstGeom prst="rect">
            <a:avLst/>
          </a:prstGeom>
        </p:spPr>
        <p:txBody>
          <a:bodyPr wrap="none">
            <a:spAutoFit/>
          </a:bodyPr>
          <a:lstStyle/>
          <a:p>
            <a:pPr algn="ctr"/>
            <a:endParaRPr lang="tr-TR" b="1" dirty="0">
              <a:solidFill>
                <a:schemeClr val="accent1"/>
              </a:solidFill>
            </a:endParaRPr>
          </a:p>
        </p:txBody>
      </p:sp>
      <p:sp>
        <p:nvSpPr>
          <p:cNvPr id="3" name="Slide Number Placeholder 2"/>
          <p:cNvSpPr>
            <a:spLocks noGrp="1"/>
          </p:cNvSpPr>
          <p:nvPr>
            <p:ph type="sldNum" sz="quarter" idx="12"/>
          </p:nvPr>
        </p:nvSpPr>
        <p:spPr/>
        <p:txBody>
          <a:bodyPr/>
          <a:lstStyle/>
          <a:p>
            <a:fld id="{221F8894-E99A-C24B-9F27-2643E2117A13}" type="slidenum">
              <a:rPr lang="en-US" smtClean="0"/>
              <a:t>7</a:t>
            </a:fld>
            <a:endParaRPr lang="en-US"/>
          </a:p>
        </p:txBody>
      </p:sp>
      <p:sp>
        <p:nvSpPr>
          <p:cNvPr id="4" name="Footer Placeholder 3"/>
          <p:cNvSpPr>
            <a:spLocks noGrp="1"/>
          </p:cNvSpPr>
          <p:nvPr>
            <p:ph type="ftr" sz="quarter" idx="11"/>
          </p:nvPr>
        </p:nvSpPr>
        <p:spPr/>
        <p:txBody>
          <a:bodyPr/>
          <a:lstStyle/>
          <a:p>
            <a:r>
              <a:rPr lang="en-US"/>
              <a:t>A0.3</a:t>
            </a:r>
            <a:endParaRPr lang="en-US" dirty="0"/>
          </a:p>
        </p:txBody>
      </p:sp>
      <p:sp>
        <p:nvSpPr>
          <p:cNvPr id="5" name="TextBox 4"/>
          <p:cNvSpPr txBox="1"/>
          <p:nvPr/>
        </p:nvSpPr>
        <p:spPr>
          <a:xfrm>
            <a:off x="782515" y="1371600"/>
            <a:ext cx="7666893" cy="1754326"/>
          </a:xfrm>
          <a:prstGeom prst="rect">
            <a:avLst/>
          </a:prstGeom>
          <a:noFill/>
        </p:spPr>
        <p:txBody>
          <a:bodyPr wrap="square" rtlCol="0">
            <a:spAutoFit/>
          </a:bodyPr>
          <a:lstStyle/>
          <a:p>
            <a:pPr algn="ctr"/>
            <a:r>
              <a:rPr lang="tr-TR" sz="6000" dirty="0"/>
              <a:t>Bölüm 2</a:t>
            </a:r>
          </a:p>
          <a:p>
            <a:pPr algn="ctr"/>
            <a:r>
              <a:rPr lang="tr-TR" sz="4800" dirty="0"/>
              <a:t>Kanal İşlemleri</a:t>
            </a:r>
          </a:p>
        </p:txBody>
      </p:sp>
    </p:spTree>
    <p:extLst>
      <p:ext uri="{BB962C8B-B14F-4D97-AF65-F5344CB8AC3E}">
        <p14:creationId xmlns:p14="http://schemas.microsoft.com/office/powerpoint/2010/main" val="1212350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483330" y="52550"/>
            <a:ext cx="7487651" cy="584775"/>
          </a:xfrm>
          <a:prstGeom prst="rect">
            <a:avLst/>
          </a:prstGeom>
        </p:spPr>
        <p:txBody>
          <a:bodyPr wrap="square">
            <a:spAutoFit/>
          </a:bodyPr>
          <a:lstStyle/>
          <a:p>
            <a:r>
              <a:rPr lang="tr-TR" sz="3200" b="1" dirty="0">
                <a:solidFill>
                  <a:schemeClr val="tx2"/>
                </a:solidFill>
              </a:rPr>
              <a:t>Videoları Toucan’a Aktarma</a:t>
            </a:r>
            <a:endParaRPr lang="en-US" sz="3200" b="1" dirty="0">
              <a:solidFill>
                <a:schemeClr val="tx2"/>
              </a:solidFill>
            </a:endParaRP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70</a:t>
            </a:fld>
            <a:endParaRPr lang="en-US"/>
          </a:p>
        </p:txBody>
      </p:sp>
      <p:sp>
        <p:nvSpPr>
          <p:cNvPr id="23"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sp>
        <p:nvSpPr>
          <p:cNvPr id="3" name="TextBox 2"/>
          <p:cNvSpPr txBox="1"/>
          <p:nvPr/>
        </p:nvSpPr>
        <p:spPr>
          <a:xfrm>
            <a:off x="179512" y="1283677"/>
            <a:ext cx="8712968" cy="646331"/>
          </a:xfrm>
          <a:prstGeom prst="rect">
            <a:avLst/>
          </a:prstGeom>
          <a:noFill/>
        </p:spPr>
        <p:txBody>
          <a:bodyPr wrap="square" rtlCol="0">
            <a:spAutoFit/>
          </a:bodyPr>
          <a:lstStyle/>
          <a:p>
            <a:r>
              <a:rPr lang="tr-TR" dirty="0"/>
              <a:t>Müşterilerin uygun formatlı videoları, aşağıdaki bağlantı bilgileri kullanılarak Filezilla programı üzerinden Toucan’a yüklenmelidir.</a:t>
            </a:r>
          </a:p>
        </p:txBody>
      </p:sp>
      <p:graphicFrame>
        <p:nvGraphicFramePr>
          <p:cNvPr id="2" name="Table 1"/>
          <p:cNvGraphicFramePr>
            <a:graphicFrameLocks noGrp="1"/>
          </p:cNvGraphicFramePr>
          <p:nvPr>
            <p:extLst>
              <p:ext uri="{D42A27DB-BD31-4B8C-83A1-F6EECF244321}">
                <p14:modId xmlns:p14="http://schemas.microsoft.com/office/powerpoint/2010/main" val="1845080306"/>
              </p:ext>
            </p:extLst>
          </p:nvPr>
        </p:nvGraphicFramePr>
        <p:xfrm>
          <a:off x="1487996" y="1930008"/>
          <a:ext cx="6096000" cy="7416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502603116"/>
                    </a:ext>
                  </a:extLst>
                </a:gridCol>
                <a:gridCol w="2032000">
                  <a:extLst>
                    <a:ext uri="{9D8B030D-6E8A-4147-A177-3AD203B41FA5}">
                      <a16:colId xmlns:a16="http://schemas.microsoft.com/office/drawing/2014/main" val="670392021"/>
                    </a:ext>
                  </a:extLst>
                </a:gridCol>
                <a:gridCol w="2032000">
                  <a:extLst>
                    <a:ext uri="{9D8B030D-6E8A-4147-A177-3AD203B41FA5}">
                      <a16:colId xmlns:a16="http://schemas.microsoft.com/office/drawing/2014/main" val="3225010648"/>
                    </a:ext>
                  </a:extLst>
                </a:gridCol>
              </a:tblGrid>
              <a:tr h="370840">
                <a:tc>
                  <a:txBody>
                    <a:bodyPr/>
                    <a:lstStyle/>
                    <a:p>
                      <a:r>
                        <a:rPr lang="tr-TR" dirty="0"/>
                        <a:t>Sunucu</a:t>
                      </a:r>
                    </a:p>
                  </a:txBody>
                  <a:tcPr/>
                </a:tc>
                <a:tc>
                  <a:txBody>
                    <a:bodyPr/>
                    <a:lstStyle/>
                    <a:p>
                      <a:r>
                        <a:rPr lang="tr-TR" dirty="0"/>
                        <a:t>Kullanıcı Adı</a:t>
                      </a:r>
                    </a:p>
                  </a:txBody>
                  <a:tcPr/>
                </a:tc>
                <a:tc>
                  <a:txBody>
                    <a:bodyPr/>
                    <a:lstStyle/>
                    <a:p>
                      <a:r>
                        <a:rPr lang="tr-TR" dirty="0"/>
                        <a:t>Şifre</a:t>
                      </a:r>
                    </a:p>
                  </a:txBody>
                  <a:tcPr/>
                </a:tc>
                <a:extLst>
                  <a:ext uri="{0D108BD9-81ED-4DB2-BD59-A6C34878D82A}">
                    <a16:rowId xmlns:a16="http://schemas.microsoft.com/office/drawing/2014/main" val="4261333485"/>
                  </a:ext>
                </a:extLst>
              </a:tr>
              <a:tr h="370840">
                <a:tc>
                  <a:txBody>
                    <a:bodyPr/>
                    <a:lstStyle/>
                    <a:p>
                      <a:r>
                        <a:rPr lang="tr-TR" dirty="0"/>
                        <a:t>Toucan’ın IP Adresi</a:t>
                      </a:r>
                    </a:p>
                  </a:txBody>
                  <a:tcPr/>
                </a:tc>
                <a:tc>
                  <a:txBody>
                    <a:bodyPr/>
                    <a:lstStyle/>
                    <a:p>
                      <a:r>
                        <a:rPr lang="tr-TR" dirty="0"/>
                        <a:t>admin</a:t>
                      </a:r>
                    </a:p>
                  </a:txBody>
                  <a:tcPr/>
                </a:tc>
                <a:tc>
                  <a:txBody>
                    <a:bodyPr/>
                    <a:lstStyle/>
                    <a:p>
                      <a:r>
                        <a:rPr lang="tr-TR" dirty="0"/>
                        <a:t>vestek</a:t>
                      </a:r>
                    </a:p>
                  </a:txBody>
                  <a:tcPr/>
                </a:tc>
                <a:extLst>
                  <a:ext uri="{0D108BD9-81ED-4DB2-BD59-A6C34878D82A}">
                    <a16:rowId xmlns:a16="http://schemas.microsoft.com/office/drawing/2014/main" val="2284377079"/>
                  </a:ext>
                </a:extLst>
              </a:tr>
            </a:tbl>
          </a:graphicData>
        </a:graphic>
      </p:graphicFrame>
    </p:spTree>
    <p:extLst>
      <p:ext uri="{BB962C8B-B14F-4D97-AF65-F5344CB8AC3E}">
        <p14:creationId xmlns:p14="http://schemas.microsoft.com/office/powerpoint/2010/main" val="28669311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483330" y="52550"/>
            <a:ext cx="7487651" cy="584775"/>
          </a:xfrm>
          <a:prstGeom prst="rect">
            <a:avLst/>
          </a:prstGeom>
        </p:spPr>
        <p:txBody>
          <a:bodyPr wrap="square">
            <a:spAutoFit/>
          </a:bodyPr>
          <a:lstStyle/>
          <a:p>
            <a:r>
              <a:rPr lang="tr-TR" sz="3200" b="1" dirty="0">
                <a:solidFill>
                  <a:schemeClr val="tx2"/>
                </a:solidFill>
              </a:rPr>
              <a:t>Videoları Toucan’a Aktarma</a:t>
            </a:r>
            <a:endParaRPr lang="en-US" sz="3200" b="1" dirty="0">
              <a:solidFill>
                <a:schemeClr val="tx2"/>
              </a:solidFill>
            </a:endParaRP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71</a:t>
            </a:fld>
            <a:endParaRPr lang="en-US"/>
          </a:p>
        </p:txBody>
      </p:sp>
      <p:sp>
        <p:nvSpPr>
          <p:cNvPr id="23"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sp>
        <p:nvSpPr>
          <p:cNvPr id="3" name="TextBox 2"/>
          <p:cNvSpPr txBox="1"/>
          <p:nvPr/>
        </p:nvSpPr>
        <p:spPr>
          <a:xfrm>
            <a:off x="179512" y="1283677"/>
            <a:ext cx="8712968" cy="1200329"/>
          </a:xfrm>
          <a:prstGeom prst="rect">
            <a:avLst/>
          </a:prstGeom>
          <a:noFill/>
        </p:spPr>
        <p:txBody>
          <a:bodyPr wrap="square" rtlCol="0">
            <a:spAutoFit/>
          </a:bodyPr>
          <a:lstStyle/>
          <a:p>
            <a:pPr algn="just"/>
            <a:r>
              <a:rPr lang="tr-TR" dirty="0"/>
              <a:t>Filezilla programından bağlantı sağlandıktan sonra sol tarafta bulunan sunucu klasörlerinden ilgili video bulunmalı ve sağ tarafta bulunan Toucan klasörlerinden /vod/streams klasörüne sürüklenerek bırakılır ve transfer işlemi başlatılır. Video isminde Türkçe karakter ve boşluk olmamalıdır.</a:t>
            </a:r>
          </a:p>
        </p:txBody>
      </p:sp>
      <p:pic>
        <p:nvPicPr>
          <p:cNvPr id="4" name="Picture 3"/>
          <p:cNvPicPr>
            <a:picLocks noChangeAspect="1"/>
          </p:cNvPicPr>
          <p:nvPr/>
        </p:nvPicPr>
        <p:blipFill>
          <a:blip r:embed="rId2"/>
          <a:stretch>
            <a:fillRect/>
          </a:stretch>
        </p:blipFill>
        <p:spPr>
          <a:xfrm>
            <a:off x="483330" y="2484006"/>
            <a:ext cx="8176576" cy="3872343"/>
          </a:xfrm>
          <a:prstGeom prst="rect">
            <a:avLst/>
          </a:prstGeom>
        </p:spPr>
      </p:pic>
    </p:spTree>
    <p:extLst>
      <p:ext uri="{BB962C8B-B14F-4D97-AF65-F5344CB8AC3E}">
        <p14:creationId xmlns:p14="http://schemas.microsoft.com/office/powerpoint/2010/main" val="7604537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483330" y="52550"/>
            <a:ext cx="7487651" cy="584775"/>
          </a:xfrm>
          <a:prstGeom prst="rect">
            <a:avLst/>
          </a:prstGeom>
        </p:spPr>
        <p:txBody>
          <a:bodyPr wrap="square">
            <a:spAutoFit/>
          </a:bodyPr>
          <a:lstStyle/>
          <a:p>
            <a:r>
              <a:rPr lang="tr-TR" sz="3200" b="1" dirty="0">
                <a:solidFill>
                  <a:schemeClr val="tx2"/>
                </a:solidFill>
              </a:rPr>
              <a:t>Videolara IP Adresi Tanımlama</a:t>
            </a:r>
            <a:endParaRPr lang="en-US" sz="3200" b="1" dirty="0">
              <a:solidFill>
                <a:schemeClr val="tx2"/>
              </a:solidFill>
            </a:endParaRP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72</a:t>
            </a:fld>
            <a:endParaRPr lang="en-US"/>
          </a:p>
        </p:txBody>
      </p:sp>
      <p:sp>
        <p:nvSpPr>
          <p:cNvPr id="23"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sp>
        <p:nvSpPr>
          <p:cNvPr id="3" name="TextBox 2"/>
          <p:cNvSpPr txBox="1"/>
          <p:nvPr/>
        </p:nvSpPr>
        <p:spPr>
          <a:xfrm>
            <a:off x="179512" y="1283677"/>
            <a:ext cx="8712968" cy="923330"/>
          </a:xfrm>
          <a:prstGeom prst="rect">
            <a:avLst/>
          </a:prstGeom>
          <a:noFill/>
        </p:spPr>
        <p:txBody>
          <a:bodyPr wrap="square" rtlCol="0">
            <a:spAutoFit/>
          </a:bodyPr>
          <a:lstStyle/>
          <a:p>
            <a:pPr algn="just"/>
            <a:r>
              <a:rPr lang="tr-TR" dirty="0"/>
              <a:t>Toucan yönetim paneline giriş yapılmalı ve </a:t>
            </a:r>
            <a:r>
              <a:rPr lang="tr-TR" b="1" dirty="0"/>
              <a:t>Services </a:t>
            </a:r>
            <a:r>
              <a:rPr lang="tr-TR" b="1" dirty="0">
                <a:sym typeface="Wingdings" panose="05000000000000000000" pitchFamily="2" charset="2"/>
              </a:rPr>
              <a:t> Sched. Play </a:t>
            </a:r>
            <a:r>
              <a:rPr lang="tr-TR" dirty="0">
                <a:sym typeface="Wingdings" panose="05000000000000000000" pitchFamily="2" charset="2"/>
              </a:rPr>
              <a:t>yoluna girilmelidir. Bu sayfada bulunan </a:t>
            </a:r>
            <a:r>
              <a:rPr lang="tr-TR" b="1" dirty="0">
                <a:sym typeface="Wingdings" panose="05000000000000000000" pitchFamily="2" charset="2"/>
              </a:rPr>
              <a:t>New Play </a:t>
            </a:r>
            <a:r>
              <a:rPr lang="tr-TR" dirty="0">
                <a:sym typeface="Wingdings" panose="05000000000000000000" pitchFamily="2" charset="2"/>
              </a:rPr>
              <a:t>bölümünden aşağıdaki seçenekler seçilmeli ve </a:t>
            </a:r>
            <a:r>
              <a:rPr lang="tr-TR" b="1" dirty="0">
                <a:sym typeface="Wingdings" panose="05000000000000000000" pitchFamily="2" charset="2"/>
              </a:rPr>
              <a:t>«New Play» </a:t>
            </a:r>
            <a:r>
              <a:rPr lang="tr-TR" dirty="0">
                <a:sym typeface="Wingdings" panose="05000000000000000000" pitchFamily="2" charset="2"/>
              </a:rPr>
              <a:t>butonuna basılmalıdır.</a:t>
            </a:r>
            <a:endParaRPr lang="tr-TR" dirty="0"/>
          </a:p>
        </p:txBody>
      </p:sp>
      <p:graphicFrame>
        <p:nvGraphicFramePr>
          <p:cNvPr id="5" name="Table 4"/>
          <p:cNvGraphicFramePr>
            <a:graphicFrameLocks noGrp="1"/>
          </p:cNvGraphicFramePr>
          <p:nvPr>
            <p:extLst>
              <p:ext uri="{D42A27DB-BD31-4B8C-83A1-F6EECF244321}">
                <p14:modId xmlns:p14="http://schemas.microsoft.com/office/powerpoint/2010/main" val="2576957475"/>
              </p:ext>
            </p:extLst>
          </p:nvPr>
        </p:nvGraphicFramePr>
        <p:xfrm>
          <a:off x="179512" y="2207007"/>
          <a:ext cx="8712972" cy="741680"/>
        </p:xfrm>
        <a:graphic>
          <a:graphicData uri="http://schemas.openxmlformats.org/drawingml/2006/table">
            <a:tbl>
              <a:tblPr firstRow="1" bandRow="1">
                <a:tableStyleId>{5C22544A-7EE6-4342-B048-85BDC9FD1C3A}</a:tableStyleId>
              </a:tblPr>
              <a:tblGrid>
                <a:gridCol w="1452162">
                  <a:extLst>
                    <a:ext uri="{9D8B030D-6E8A-4147-A177-3AD203B41FA5}">
                      <a16:colId xmlns:a16="http://schemas.microsoft.com/office/drawing/2014/main" val="364365748"/>
                    </a:ext>
                  </a:extLst>
                </a:gridCol>
                <a:gridCol w="1452162">
                  <a:extLst>
                    <a:ext uri="{9D8B030D-6E8A-4147-A177-3AD203B41FA5}">
                      <a16:colId xmlns:a16="http://schemas.microsoft.com/office/drawing/2014/main" val="3913744921"/>
                    </a:ext>
                  </a:extLst>
                </a:gridCol>
                <a:gridCol w="1452162">
                  <a:extLst>
                    <a:ext uri="{9D8B030D-6E8A-4147-A177-3AD203B41FA5}">
                      <a16:colId xmlns:a16="http://schemas.microsoft.com/office/drawing/2014/main" val="3328034675"/>
                    </a:ext>
                  </a:extLst>
                </a:gridCol>
                <a:gridCol w="1452162">
                  <a:extLst>
                    <a:ext uri="{9D8B030D-6E8A-4147-A177-3AD203B41FA5}">
                      <a16:colId xmlns:a16="http://schemas.microsoft.com/office/drawing/2014/main" val="1975391773"/>
                    </a:ext>
                  </a:extLst>
                </a:gridCol>
                <a:gridCol w="1452162">
                  <a:extLst>
                    <a:ext uri="{9D8B030D-6E8A-4147-A177-3AD203B41FA5}">
                      <a16:colId xmlns:a16="http://schemas.microsoft.com/office/drawing/2014/main" val="528412948"/>
                    </a:ext>
                  </a:extLst>
                </a:gridCol>
                <a:gridCol w="1452162">
                  <a:extLst>
                    <a:ext uri="{9D8B030D-6E8A-4147-A177-3AD203B41FA5}">
                      <a16:colId xmlns:a16="http://schemas.microsoft.com/office/drawing/2014/main" val="2615841550"/>
                    </a:ext>
                  </a:extLst>
                </a:gridCol>
              </a:tblGrid>
              <a:tr h="370840">
                <a:tc>
                  <a:txBody>
                    <a:bodyPr/>
                    <a:lstStyle/>
                    <a:p>
                      <a:pPr algn="ctr"/>
                      <a:r>
                        <a:rPr lang="tr-TR" dirty="0"/>
                        <a:t>Type</a:t>
                      </a:r>
                    </a:p>
                  </a:txBody>
                  <a:tcPr/>
                </a:tc>
                <a:tc>
                  <a:txBody>
                    <a:bodyPr/>
                    <a:lstStyle/>
                    <a:p>
                      <a:pPr algn="ctr"/>
                      <a:r>
                        <a:rPr lang="tr-TR" dirty="0"/>
                        <a:t>Source</a:t>
                      </a:r>
                    </a:p>
                  </a:txBody>
                  <a:tcPr/>
                </a:tc>
                <a:tc>
                  <a:txBody>
                    <a:bodyPr/>
                    <a:lstStyle/>
                    <a:p>
                      <a:pPr algn="ctr"/>
                      <a:r>
                        <a:rPr lang="tr-TR" dirty="0"/>
                        <a:t>Destination</a:t>
                      </a:r>
                    </a:p>
                  </a:txBody>
                  <a:tcPr/>
                </a:tc>
                <a:tc>
                  <a:txBody>
                    <a:bodyPr/>
                    <a:lstStyle/>
                    <a:p>
                      <a:pPr algn="ctr"/>
                      <a:r>
                        <a:rPr lang="tr-TR" dirty="0"/>
                        <a:t>Start</a:t>
                      </a:r>
                    </a:p>
                  </a:txBody>
                  <a:tcPr/>
                </a:tc>
                <a:tc>
                  <a:txBody>
                    <a:bodyPr/>
                    <a:lstStyle/>
                    <a:p>
                      <a:pPr algn="ctr"/>
                      <a:r>
                        <a:rPr lang="tr-TR" dirty="0"/>
                        <a:t>Duration</a:t>
                      </a:r>
                    </a:p>
                  </a:txBody>
                  <a:tcPr/>
                </a:tc>
                <a:tc>
                  <a:txBody>
                    <a:bodyPr/>
                    <a:lstStyle/>
                    <a:p>
                      <a:pPr algn="ctr"/>
                      <a:r>
                        <a:rPr lang="tr-TR" dirty="0"/>
                        <a:t>TS over RTP</a:t>
                      </a:r>
                    </a:p>
                  </a:txBody>
                  <a:tcPr/>
                </a:tc>
                <a:extLst>
                  <a:ext uri="{0D108BD9-81ED-4DB2-BD59-A6C34878D82A}">
                    <a16:rowId xmlns:a16="http://schemas.microsoft.com/office/drawing/2014/main" val="1711309867"/>
                  </a:ext>
                </a:extLst>
              </a:tr>
              <a:tr h="370840">
                <a:tc>
                  <a:txBody>
                    <a:bodyPr/>
                    <a:lstStyle/>
                    <a:p>
                      <a:pPr algn="ctr"/>
                      <a:r>
                        <a:rPr lang="tr-TR" sz="1600" dirty="0"/>
                        <a:t>One shot</a:t>
                      </a:r>
                      <a:r>
                        <a:rPr lang="tr-TR" sz="1600" baseline="0" dirty="0"/>
                        <a:t> play</a:t>
                      </a:r>
                      <a:endParaRPr lang="tr-TR" sz="1600" dirty="0"/>
                    </a:p>
                  </a:txBody>
                  <a:tcPr/>
                </a:tc>
                <a:tc>
                  <a:txBody>
                    <a:bodyPr/>
                    <a:lstStyle/>
                    <a:p>
                      <a:pPr algn="ctr"/>
                      <a:r>
                        <a:rPr lang="tr-TR" sz="1600" dirty="0"/>
                        <a:t>İlgili</a:t>
                      </a:r>
                      <a:r>
                        <a:rPr lang="tr-TR" sz="1600" baseline="0" dirty="0"/>
                        <a:t> Video</a:t>
                      </a:r>
                      <a:endParaRPr lang="tr-TR" sz="1600" dirty="0"/>
                    </a:p>
                  </a:txBody>
                  <a:tcPr/>
                </a:tc>
                <a:tc>
                  <a:txBody>
                    <a:bodyPr/>
                    <a:lstStyle/>
                    <a:p>
                      <a:pPr algn="ctr"/>
                      <a:r>
                        <a:rPr lang="tr-TR" sz="1600" dirty="0"/>
                        <a:t>Multicast</a:t>
                      </a:r>
                      <a:r>
                        <a:rPr lang="tr-TR" sz="1600" baseline="0" dirty="0"/>
                        <a:t> IP</a:t>
                      </a:r>
                      <a:endParaRPr lang="tr-TR" sz="1600" dirty="0"/>
                    </a:p>
                  </a:txBody>
                  <a:tcPr/>
                </a:tc>
                <a:tc>
                  <a:txBody>
                    <a:bodyPr/>
                    <a:lstStyle/>
                    <a:p>
                      <a:pPr algn="ctr"/>
                      <a:r>
                        <a:rPr lang="tr-TR" sz="1600" dirty="0"/>
                        <a:t>Boot Up</a:t>
                      </a:r>
                    </a:p>
                  </a:txBody>
                  <a:tcPr/>
                </a:tc>
                <a:tc>
                  <a:txBody>
                    <a:bodyPr/>
                    <a:lstStyle/>
                    <a:p>
                      <a:pPr algn="ctr"/>
                      <a:r>
                        <a:rPr lang="tr-TR" sz="1600" dirty="0"/>
                        <a:t>Boş Bırakılmalı</a:t>
                      </a:r>
                    </a:p>
                  </a:txBody>
                  <a:tcPr/>
                </a:tc>
                <a:tc>
                  <a:txBody>
                    <a:bodyPr/>
                    <a:lstStyle/>
                    <a:p>
                      <a:pPr algn="ctr"/>
                      <a:r>
                        <a:rPr lang="tr-TR" sz="1600" dirty="0"/>
                        <a:t>No</a:t>
                      </a:r>
                    </a:p>
                  </a:txBody>
                  <a:tcPr/>
                </a:tc>
                <a:extLst>
                  <a:ext uri="{0D108BD9-81ED-4DB2-BD59-A6C34878D82A}">
                    <a16:rowId xmlns:a16="http://schemas.microsoft.com/office/drawing/2014/main" val="425102630"/>
                  </a:ext>
                </a:extLst>
              </a:tr>
            </a:tbl>
          </a:graphicData>
        </a:graphic>
      </p:graphicFrame>
      <p:pic>
        <p:nvPicPr>
          <p:cNvPr id="6" name="Picture 5"/>
          <p:cNvPicPr>
            <a:picLocks noChangeAspect="1"/>
          </p:cNvPicPr>
          <p:nvPr/>
        </p:nvPicPr>
        <p:blipFill>
          <a:blip r:embed="rId2"/>
          <a:stretch>
            <a:fillRect/>
          </a:stretch>
        </p:blipFill>
        <p:spPr>
          <a:xfrm>
            <a:off x="1934230" y="3120119"/>
            <a:ext cx="4677406" cy="3064799"/>
          </a:xfrm>
          <a:prstGeom prst="rect">
            <a:avLst/>
          </a:prstGeom>
        </p:spPr>
      </p:pic>
    </p:spTree>
    <p:extLst>
      <p:ext uri="{BB962C8B-B14F-4D97-AF65-F5344CB8AC3E}">
        <p14:creationId xmlns:p14="http://schemas.microsoft.com/office/powerpoint/2010/main" val="3443181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483330" y="52550"/>
            <a:ext cx="8409154" cy="584775"/>
          </a:xfrm>
          <a:prstGeom prst="rect">
            <a:avLst/>
          </a:prstGeom>
        </p:spPr>
        <p:txBody>
          <a:bodyPr wrap="square">
            <a:spAutoFit/>
          </a:bodyPr>
          <a:lstStyle/>
          <a:p>
            <a:r>
              <a:rPr lang="tr-TR" sz="3200" b="1" dirty="0">
                <a:solidFill>
                  <a:schemeClr val="tx2"/>
                </a:solidFill>
              </a:rPr>
              <a:t>Tek Info Kanalında Birden Fazla Video Oynatmak</a:t>
            </a:r>
            <a:endParaRPr lang="en-US" sz="3200" b="1" dirty="0">
              <a:solidFill>
                <a:schemeClr val="tx2"/>
              </a:solidFill>
            </a:endParaRP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73</a:t>
            </a:fld>
            <a:endParaRPr lang="en-US"/>
          </a:p>
        </p:txBody>
      </p:sp>
      <p:sp>
        <p:nvSpPr>
          <p:cNvPr id="23"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sp>
        <p:nvSpPr>
          <p:cNvPr id="3" name="TextBox 2"/>
          <p:cNvSpPr txBox="1"/>
          <p:nvPr/>
        </p:nvSpPr>
        <p:spPr>
          <a:xfrm>
            <a:off x="179512" y="1283677"/>
            <a:ext cx="8712968" cy="923330"/>
          </a:xfrm>
          <a:prstGeom prst="rect">
            <a:avLst/>
          </a:prstGeom>
          <a:noFill/>
        </p:spPr>
        <p:txBody>
          <a:bodyPr wrap="square" rtlCol="0">
            <a:spAutoFit/>
          </a:bodyPr>
          <a:lstStyle/>
          <a:p>
            <a:pPr algn="just"/>
            <a:r>
              <a:rPr lang="tr-TR" dirty="0"/>
              <a:t>Toucan yönetim paneline giriş yapılmalı ve daha sonrasında</a:t>
            </a:r>
            <a:r>
              <a:rPr lang="tr-TR" b="1" dirty="0"/>
              <a:t> Services </a:t>
            </a:r>
            <a:r>
              <a:rPr lang="tr-TR" b="1" dirty="0">
                <a:sym typeface="Wingdings" panose="05000000000000000000" pitchFamily="2" charset="2"/>
              </a:rPr>
              <a:t></a:t>
            </a:r>
            <a:r>
              <a:rPr lang="tr-TR" b="1" dirty="0"/>
              <a:t> Playlists</a:t>
            </a:r>
            <a:r>
              <a:rPr lang="tr-TR" dirty="0"/>
              <a:t> sayfasına giriş yapılmalıdır. Bu sayfaya girildiğinde aşağıdaki sayfa görülmelidir. Üstte yer alan </a:t>
            </a:r>
            <a:r>
              <a:rPr lang="tr-TR" b="1" dirty="0"/>
              <a:t>Playlists</a:t>
            </a:r>
            <a:r>
              <a:rPr lang="tr-TR" dirty="0"/>
              <a:t> bölümü daha önce oluşturulan playlistleri göstermektedir. </a:t>
            </a:r>
          </a:p>
        </p:txBody>
      </p:sp>
      <p:pic>
        <p:nvPicPr>
          <p:cNvPr id="2" name="Picture 1"/>
          <p:cNvPicPr>
            <a:picLocks noChangeAspect="1"/>
          </p:cNvPicPr>
          <p:nvPr/>
        </p:nvPicPr>
        <p:blipFill>
          <a:blip r:embed="rId2"/>
          <a:stretch>
            <a:fillRect/>
          </a:stretch>
        </p:blipFill>
        <p:spPr>
          <a:xfrm>
            <a:off x="887777" y="2207007"/>
            <a:ext cx="7289070" cy="3944674"/>
          </a:xfrm>
          <a:prstGeom prst="rect">
            <a:avLst/>
          </a:prstGeom>
        </p:spPr>
      </p:pic>
    </p:spTree>
    <p:extLst>
      <p:ext uri="{BB962C8B-B14F-4D97-AF65-F5344CB8AC3E}">
        <p14:creationId xmlns:p14="http://schemas.microsoft.com/office/powerpoint/2010/main" val="16841584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483330" y="52550"/>
            <a:ext cx="8409154" cy="584775"/>
          </a:xfrm>
          <a:prstGeom prst="rect">
            <a:avLst/>
          </a:prstGeom>
        </p:spPr>
        <p:txBody>
          <a:bodyPr wrap="square">
            <a:spAutoFit/>
          </a:bodyPr>
          <a:lstStyle/>
          <a:p>
            <a:r>
              <a:rPr lang="tr-TR" sz="3200" b="1" dirty="0">
                <a:solidFill>
                  <a:schemeClr val="tx2"/>
                </a:solidFill>
              </a:rPr>
              <a:t>Tek Info Kanalında Birden Fazla Video Oynatmak</a:t>
            </a:r>
            <a:endParaRPr lang="en-US" sz="3200" b="1" dirty="0">
              <a:solidFill>
                <a:schemeClr val="tx2"/>
              </a:solidFill>
            </a:endParaRP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74</a:t>
            </a:fld>
            <a:endParaRPr lang="en-US"/>
          </a:p>
        </p:txBody>
      </p:sp>
      <p:sp>
        <p:nvSpPr>
          <p:cNvPr id="23"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sp>
        <p:nvSpPr>
          <p:cNvPr id="3" name="TextBox 2"/>
          <p:cNvSpPr txBox="1"/>
          <p:nvPr/>
        </p:nvSpPr>
        <p:spPr>
          <a:xfrm>
            <a:off x="179512" y="1283677"/>
            <a:ext cx="8712968" cy="3970318"/>
          </a:xfrm>
          <a:prstGeom prst="rect">
            <a:avLst/>
          </a:prstGeom>
          <a:noFill/>
        </p:spPr>
        <p:txBody>
          <a:bodyPr wrap="square" rtlCol="0">
            <a:spAutoFit/>
          </a:bodyPr>
          <a:lstStyle/>
          <a:p>
            <a:pPr algn="just"/>
            <a:r>
              <a:rPr lang="tr-TR" dirty="0"/>
              <a:t>Sayfada aşağıda yer alan </a:t>
            </a:r>
            <a:r>
              <a:rPr lang="tr-TR" b="1" dirty="0"/>
              <a:t>Create a New Playlist</a:t>
            </a:r>
            <a:r>
              <a:rPr lang="tr-TR" dirty="0"/>
              <a:t> bölümünden </a:t>
            </a:r>
            <a:r>
              <a:rPr lang="tr-TR" b="1" dirty="0"/>
              <a:t>Define a name</a:t>
            </a:r>
            <a:r>
              <a:rPr lang="tr-TR" dirty="0"/>
              <a:t> bölümüne oluşturulacak playlistin ismi girilmelidir. </a:t>
            </a:r>
            <a:r>
              <a:rPr lang="tr-TR" b="1" dirty="0"/>
              <a:t>Select streams</a:t>
            </a:r>
            <a:r>
              <a:rPr lang="tr-TR" dirty="0"/>
              <a:t> bölümünde ise Toucan sistemine daha önceden FTP ile atılmış tüm videolar gösterilmektedir. Eklenecek videoların sol tarafındaki </a:t>
            </a:r>
            <a:r>
              <a:rPr lang="tr-TR" b="1" dirty="0"/>
              <a:t>«add» </a:t>
            </a:r>
            <a:r>
              <a:rPr lang="tr-TR" dirty="0"/>
              <a:t>butonuna basılmalıdır. Bu butona bastığınızda herhangi bir iletişim kutusu karşınıza çıkmayacaktır, video aşağıdaki görselde 3.bölümde görülen </a:t>
            </a:r>
            <a:r>
              <a:rPr lang="tr-TR" b="1" dirty="0"/>
              <a:t> Sort and edit streams</a:t>
            </a:r>
            <a:r>
              <a:rPr lang="tr-TR" dirty="0"/>
              <a:t> bölümünün son sırasına eklenecektir. Aşağıdaki görselde </a:t>
            </a:r>
            <a:r>
              <a:rPr lang="tr-TR" i="1" dirty="0"/>
              <a:t>BILGILENDIRME</a:t>
            </a:r>
            <a:r>
              <a:rPr lang="tr-TR" dirty="0"/>
              <a:t> isimli ve içerisinde 5 adet video olan bir playlistin bilgileri girilmiştir. Bilgiler girildikten sonra </a:t>
            </a:r>
            <a:r>
              <a:rPr lang="tr-TR" b="1" dirty="0"/>
              <a:t>Create your playlist</a:t>
            </a:r>
            <a:r>
              <a:rPr lang="tr-TR" dirty="0"/>
              <a:t> bölümünün altında bulunan </a:t>
            </a:r>
            <a:r>
              <a:rPr lang="tr-TR" b="1" dirty="0"/>
              <a:t> «create»</a:t>
            </a:r>
            <a:r>
              <a:rPr lang="tr-TR" dirty="0"/>
              <a:t> butonuna basılmalıdır. </a:t>
            </a:r>
          </a:p>
          <a:p>
            <a:pPr algn="just"/>
            <a:endParaRPr lang="tr-TR" dirty="0"/>
          </a:p>
          <a:p>
            <a:pPr algn="just"/>
            <a:r>
              <a:rPr lang="tr-TR" b="1" dirty="0"/>
              <a:t>«Create»</a:t>
            </a:r>
            <a:r>
              <a:rPr lang="tr-TR" dirty="0"/>
              <a:t> butonuna basıldığında playlist oluşacak ve aşağıdaki sayfa görülecektir. </a:t>
            </a:r>
            <a:r>
              <a:rPr lang="tr-TR" b="1" dirty="0"/>
              <a:t>Playlist</a:t>
            </a:r>
            <a:r>
              <a:rPr lang="tr-TR" dirty="0"/>
              <a:t> bölümündeki </a:t>
            </a:r>
            <a:r>
              <a:rPr lang="tr-TR" b="1" dirty="0"/>
              <a:t>Actions</a:t>
            </a:r>
            <a:r>
              <a:rPr lang="tr-TR" dirty="0"/>
              <a:t> sütunu altındaki kırmızı çember içindeki butona basılarak oluşturmuş olduğunuz playlisti multicast yayına verme menüsüne giriş yapılmalıdır.</a:t>
            </a:r>
          </a:p>
          <a:p>
            <a:pPr algn="just"/>
            <a:endParaRPr lang="tr-TR" dirty="0"/>
          </a:p>
        </p:txBody>
      </p:sp>
    </p:spTree>
    <p:extLst>
      <p:ext uri="{BB962C8B-B14F-4D97-AF65-F5344CB8AC3E}">
        <p14:creationId xmlns:p14="http://schemas.microsoft.com/office/powerpoint/2010/main" val="6741157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483330" y="52550"/>
            <a:ext cx="8409154" cy="584775"/>
          </a:xfrm>
          <a:prstGeom prst="rect">
            <a:avLst/>
          </a:prstGeom>
        </p:spPr>
        <p:txBody>
          <a:bodyPr wrap="square">
            <a:spAutoFit/>
          </a:bodyPr>
          <a:lstStyle/>
          <a:p>
            <a:r>
              <a:rPr lang="tr-TR" sz="3200" b="1" dirty="0">
                <a:solidFill>
                  <a:schemeClr val="tx2"/>
                </a:solidFill>
              </a:rPr>
              <a:t>Tek Info Kanalında Birden Fazla Video Oynatmak</a:t>
            </a:r>
            <a:endParaRPr lang="en-US" sz="3200" b="1" dirty="0">
              <a:solidFill>
                <a:schemeClr val="tx2"/>
              </a:solidFill>
            </a:endParaRP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75</a:t>
            </a:fld>
            <a:endParaRPr lang="en-US"/>
          </a:p>
        </p:txBody>
      </p:sp>
      <p:sp>
        <p:nvSpPr>
          <p:cNvPr id="23"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pic>
        <p:nvPicPr>
          <p:cNvPr id="2" name="Picture 1"/>
          <p:cNvPicPr>
            <a:picLocks noChangeAspect="1"/>
          </p:cNvPicPr>
          <p:nvPr/>
        </p:nvPicPr>
        <p:blipFill rotWithShape="1">
          <a:blip r:embed="rId2"/>
          <a:srcRect r="70554"/>
          <a:stretch/>
        </p:blipFill>
        <p:spPr>
          <a:xfrm>
            <a:off x="179512" y="1186962"/>
            <a:ext cx="2546103" cy="4699244"/>
          </a:xfrm>
          <a:prstGeom prst="rect">
            <a:avLst/>
          </a:prstGeom>
        </p:spPr>
      </p:pic>
      <p:pic>
        <p:nvPicPr>
          <p:cNvPr id="4" name="Picture 3"/>
          <p:cNvPicPr>
            <a:picLocks noChangeAspect="1"/>
          </p:cNvPicPr>
          <p:nvPr/>
        </p:nvPicPr>
        <p:blipFill>
          <a:blip r:embed="rId3"/>
          <a:stretch>
            <a:fillRect/>
          </a:stretch>
        </p:blipFill>
        <p:spPr>
          <a:xfrm>
            <a:off x="3336764" y="1186962"/>
            <a:ext cx="2398463" cy="4699244"/>
          </a:xfrm>
          <a:prstGeom prst="rect">
            <a:avLst/>
          </a:prstGeom>
        </p:spPr>
      </p:pic>
      <p:pic>
        <p:nvPicPr>
          <p:cNvPr id="5" name="Picture 4"/>
          <p:cNvPicPr>
            <a:picLocks noChangeAspect="1"/>
          </p:cNvPicPr>
          <p:nvPr/>
        </p:nvPicPr>
        <p:blipFill>
          <a:blip r:embed="rId4"/>
          <a:stretch>
            <a:fillRect/>
          </a:stretch>
        </p:blipFill>
        <p:spPr>
          <a:xfrm>
            <a:off x="6346376" y="2543053"/>
            <a:ext cx="2462213" cy="1987061"/>
          </a:xfrm>
          <a:prstGeom prst="rect">
            <a:avLst/>
          </a:prstGeom>
        </p:spPr>
      </p:pic>
    </p:spTree>
    <p:extLst>
      <p:ext uri="{BB962C8B-B14F-4D97-AF65-F5344CB8AC3E}">
        <p14:creationId xmlns:p14="http://schemas.microsoft.com/office/powerpoint/2010/main" val="29781326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p:cNvSpPr/>
          <p:nvPr/>
        </p:nvSpPr>
        <p:spPr>
          <a:xfrm>
            <a:off x="4479637" y="3059668"/>
            <a:ext cx="184731" cy="369332"/>
          </a:xfrm>
          <a:prstGeom prst="rect">
            <a:avLst/>
          </a:prstGeom>
        </p:spPr>
        <p:txBody>
          <a:bodyPr wrap="none">
            <a:spAutoFit/>
          </a:bodyPr>
          <a:lstStyle/>
          <a:p>
            <a:pPr algn="ctr"/>
            <a:endParaRPr lang="tr-TR" b="1" dirty="0">
              <a:solidFill>
                <a:schemeClr val="accent1"/>
              </a:solidFill>
            </a:endParaRPr>
          </a:p>
        </p:txBody>
      </p:sp>
      <p:sp>
        <p:nvSpPr>
          <p:cNvPr id="3" name="Slide Number Placeholder 2"/>
          <p:cNvSpPr>
            <a:spLocks noGrp="1"/>
          </p:cNvSpPr>
          <p:nvPr>
            <p:ph type="sldNum" sz="quarter" idx="12"/>
          </p:nvPr>
        </p:nvSpPr>
        <p:spPr/>
        <p:txBody>
          <a:bodyPr/>
          <a:lstStyle/>
          <a:p>
            <a:fld id="{221F8894-E99A-C24B-9F27-2643E2117A13}" type="slidenum">
              <a:rPr lang="en-US" smtClean="0"/>
              <a:t>76</a:t>
            </a:fld>
            <a:endParaRPr lang="en-US"/>
          </a:p>
        </p:txBody>
      </p:sp>
      <p:sp>
        <p:nvSpPr>
          <p:cNvPr id="4" name="Footer Placeholder 3"/>
          <p:cNvSpPr>
            <a:spLocks noGrp="1"/>
          </p:cNvSpPr>
          <p:nvPr>
            <p:ph type="ftr" sz="quarter" idx="11"/>
          </p:nvPr>
        </p:nvSpPr>
        <p:spPr/>
        <p:txBody>
          <a:bodyPr/>
          <a:lstStyle/>
          <a:p>
            <a:r>
              <a:rPr lang="en-US"/>
              <a:t>A0.3</a:t>
            </a:r>
            <a:endParaRPr lang="en-US" dirty="0"/>
          </a:p>
        </p:txBody>
      </p:sp>
      <p:sp>
        <p:nvSpPr>
          <p:cNvPr id="5" name="TextBox 4"/>
          <p:cNvSpPr txBox="1"/>
          <p:nvPr/>
        </p:nvSpPr>
        <p:spPr>
          <a:xfrm>
            <a:off x="782515" y="1371600"/>
            <a:ext cx="7666893" cy="1754326"/>
          </a:xfrm>
          <a:prstGeom prst="rect">
            <a:avLst/>
          </a:prstGeom>
          <a:noFill/>
        </p:spPr>
        <p:txBody>
          <a:bodyPr wrap="square" rtlCol="0">
            <a:spAutoFit/>
          </a:bodyPr>
          <a:lstStyle/>
          <a:p>
            <a:pPr algn="ctr"/>
            <a:r>
              <a:rPr lang="tr-TR" sz="6000" dirty="0"/>
              <a:t>Bölüm 6</a:t>
            </a:r>
          </a:p>
          <a:p>
            <a:pPr algn="ctr"/>
            <a:r>
              <a:rPr lang="tr-TR" sz="4800" dirty="0"/>
              <a:t>PMS İşlemleri</a:t>
            </a:r>
          </a:p>
        </p:txBody>
      </p:sp>
    </p:spTree>
    <p:extLst>
      <p:ext uri="{BB962C8B-B14F-4D97-AF65-F5344CB8AC3E}">
        <p14:creationId xmlns:p14="http://schemas.microsoft.com/office/powerpoint/2010/main" val="205603741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p:cNvSpPr/>
          <p:nvPr/>
        </p:nvSpPr>
        <p:spPr>
          <a:xfrm>
            <a:off x="4479637" y="3059668"/>
            <a:ext cx="184731" cy="369332"/>
          </a:xfrm>
          <a:prstGeom prst="rect">
            <a:avLst/>
          </a:prstGeom>
        </p:spPr>
        <p:txBody>
          <a:bodyPr wrap="none">
            <a:spAutoFit/>
          </a:bodyPr>
          <a:lstStyle/>
          <a:p>
            <a:pPr algn="ctr"/>
            <a:endParaRPr lang="tr-TR" b="1" dirty="0">
              <a:solidFill>
                <a:schemeClr val="accent1"/>
              </a:solidFill>
            </a:endParaRPr>
          </a:p>
        </p:txBody>
      </p:sp>
      <p:sp>
        <p:nvSpPr>
          <p:cNvPr id="15" name="Rectangle 14"/>
          <p:cNvSpPr/>
          <p:nvPr/>
        </p:nvSpPr>
        <p:spPr>
          <a:xfrm>
            <a:off x="356881" y="307532"/>
            <a:ext cx="8136904" cy="1200329"/>
          </a:xfrm>
          <a:prstGeom prst="rect">
            <a:avLst/>
          </a:prstGeom>
          <a:noFill/>
        </p:spPr>
        <p:txBody>
          <a:bodyPr wrap="square">
            <a:spAutoFit/>
          </a:bodyPr>
          <a:lstStyle/>
          <a:p>
            <a:pPr algn="just"/>
            <a:endParaRPr lang="tr-TR" b="1" dirty="0"/>
          </a:p>
          <a:p>
            <a:pPr algn="just"/>
            <a:r>
              <a:rPr lang="tr-TR" b="1" dirty="0"/>
              <a:t>PMS İşlemleri</a:t>
            </a:r>
          </a:p>
          <a:p>
            <a:pPr algn="just"/>
            <a:endParaRPr lang="tr-TR" b="1" dirty="0"/>
          </a:p>
          <a:p>
            <a:pPr marL="800100" lvl="1" indent="-342900" algn="just">
              <a:buFont typeface="+mj-lt"/>
              <a:buAutoNum type="arabicPeriod"/>
            </a:pPr>
            <a:endParaRPr lang="tr-TR" dirty="0"/>
          </a:p>
        </p:txBody>
      </p:sp>
      <p:sp>
        <p:nvSpPr>
          <p:cNvPr id="3" name="Slide Number Placeholder 2"/>
          <p:cNvSpPr>
            <a:spLocks noGrp="1"/>
          </p:cNvSpPr>
          <p:nvPr>
            <p:ph type="sldNum" sz="quarter" idx="12"/>
          </p:nvPr>
        </p:nvSpPr>
        <p:spPr/>
        <p:txBody>
          <a:bodyPr/>
          <a:lstStyle/>
          <a:p>
            <a:fld id="{221F8894-E99A-C24B-9F27-2643E2117A13}" type="slidenum">
              <a:rPr lang="en-US" smtClean="0"/>
              <a:t>77</a:t>
            </a:fld>
            <a:endParaRPr lang="en-US"/>
          </a:p>
        </p:txBody>
      </p:sp>
      <p:sp>
        <p:nvSpPr>
          <p:cNvPr id="4" name="Footer Placeholder 3"/>
          <p:cNvSpPr>
            <a:spLocks noGrp="1"/>
          </p:cNvSpPr>
          <p:nvPr>
            <p:ph type="ftr" sz="quarter" idx="11"/>
          </p:nvPr>
        </p:nvSpPr>
        <p:spPr/>
        <p:txBody>
          <a:bodyPr/>
          <a:lstStyle/>
          <a:p>
            <a:r>
              <a:rPr lang="en-US" dirty="0"/>
              <a:t>A0.</a:t>
            </a:r>
            <a:r>
              <a:rPr lang="tr-TR" dirty="0"/>
              <a:t>3</a:t>
            </a:r>
            <a:endParaRPr lang="en-US" dirty="0"/>
          </a:p>
        </p:txBody>
      </p:sp>
      <p:sp>
        <p:nvSpPr>
          <p:cNvPr id="2" name="TextBox 1"/>
          <p:cNvSpPr txBox="1"/>
          <p:nvPr/>
        </p:nvSpPr>
        <p:spPr>
          <a:xfrm>
            <a:off x="356881" y="1507860"/>
            <a:ext cx="8136903" cy="923330"/>
          </a:xfrm>
          <a:prstGeom prst="rect">
            <a:avLst/>
          </a:prstGeom>
          <a:noFill/>
        </p:spPr>
        <p:txBody>
          <a:bodyPr wrap="square" rtlCol="0">
            <a:spAutoFit/>
          </a:bodyPr>
          <a:lstStyle/>
          <a:p>
            <a:pPr marL="342900" indent="-342900">
              <a:buFont typeface="+mj-lt"/>
              <a:buAutoNum type="arabicPeriod"/>
            </a:pPr>
            <a:r>
              <a:rPr lang="tr-TR" dirty="0"/>
              <a:t>Avadeo Tanıtımı</a:t>
            </a:r>
          </a:p>
          <a:p>
            <a:endParaRPr lang="tr-TR" dirty="0"/>
          </a:p>
          <a:p>
            <a:pPr algn="ctr"/>
            <a:endParaRPr lang="tr-TR" dirty="0"/>
          </a:p>
        </p:txBody>
      </p:sp>
    </p:spTree>
    <p:extLst>
      <p:ext uri="{BB962C8B-B14F-4D97-AF65-F5344CB8AC3E}">
        <p14:creationId xmlns:p14="http://schemas.microsoft.com/office/powerpoint/2010/main" val="34661669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483330" y="52550"/>
            <a:ext cx="8409154" cy="584775"/>
          </a:xfrm>
          <a:prstGeom prst="rect">
            <a:avLst/>
          </a:prstGeom>
        </p:spPr>
        <p:txBody>
          <a:bodyPr wrap="square">
            <a:spAutoFit/>
          </a:bodyPr>
          <a:lstStyle/>
          <a:p>
            <a:r>
              <a:rPr lang="tr-TR" sz="3200" b="1" dirty="0">
                <a:solidFill>
                  <a:schemeClr val="tx2"/>
                </a:solidFill>
              </a:rPr>
              <a:t>Avadeo Tanıtımı</a:t>
            </a:r>
            <a:endParaRPr lang="en-US" sz="3200" b="1" dirty="0">
              <a:solidFill>
                <a:schemeClr val="tx2"/>
              </a:solidFill>
            </a:endParaRP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78</a:t>
            </a:fld>
            <a:endParaRPr lang="en-US"/>
          </a:p>
        </p:txBody>
      </p:sp>
      <p:sp>
        <p:nvSpPr>
          <p:cNvPr id="23" name="Footer Placeholder 3"/>
          <p:cNvSpPr>
            <a:spLocks noGrp="1"/>
          </p:cNvSpPr>
          <p:nvPr>
            <p:ph type="ftr" sz="quarter" idx="11"/>
          </p:nvPr>
        </p:nvSpPr>
        <p:spPr>
          <a:xfrm>
            <a:off x="3545733" y="6356350"/>
            <a:ext cx="1454400" cy="365125"/>
          </a:xfrm>
        </p:spPr>
        <p:txBody>
          <a:bodyPr/>
          <a:lstStyle/>
          <a:p>
            <a:r>
              <a:rPr lang="en-US" dirty="0"/>
              <a:t>A0.</a:t>
            </a:r>
            <a:r>
              <a:rPr lang="tr-TR" dirty="0"/>
              <a:t>3</a:t>
            </a:r>
            <a:endParaRPr lang="en-US" dirty="0"/>
          </a:p>
        </p:txBody>
      </p:sp>
      <p:sp>
        <p:nvSpPr>
          <p:cNvPr id="3" name="TextBox 2"/>
          <p:cNvSpPr txBox="1"/>
          <p:nvPr/>
        </p:nvSpPr>
        <p:spPr>
          <a:xfrm>
            <a:off x="179512" y="1248508"/>
            <a:ext cx="8712972" cy="2585323"/>
          </a:xfrm>
          <a:prstGeom prst="rect">
            <a:avLst/>
          </a:prstGeom>
          <a:noFill/>
        </p:spPr>
        <p:txBody>
          <a:bodyPr wrap="square" rtlCol="0">
            <a:spAutoFit/>
          </a:bodyPr>
          <a:lstStyle/>
          <a:p>
            <a:pPr algn="just"/>
            <a:r>
              <a:rPr lang="tr-TR" dirty="0"/>
              <a:t>Hotel müşterilerimizin müşteri bilgileri PMS sistemi ile TV’lere gönderilmektedir. Müşteriler odalara girdiklerinde TV’lerinde </a:t>
            </a:r>
            <a:r>
              <a:rPr lang="tr-TR" b="1" dirty="0"/>
              <a:t>«Hoşgeldiniz ...» </a:t>
            </a:r>
            <a:r>
              <a:rPr lang="tr-TR" dirty="0"/>
              <a:t>mesajını bu şekilde görebilmektedirler. PMS sistemlerinin HotelTV programıyla olan bağlantısı Avadeo programıyla yapılmaktadır. Avadeo programına müşteri sunucusunda saat bölümünün sağında bulunan oka basılarak aşağıdaki gibi erişilebilmektedir.</a:t>
            </a:r>
          </a:p>
          <a:p>
            <a:pPr algn="just"/>
            <a:endParaRPr lang="tr-TR" dirty="0"/>
          </a:p>
          <a:p>
            <a:pPr algn="just"/>
            <a:r>
              <a:rPr lang="tr-TR" dirty="0"/>
              <a:t>Müşteri bu sistem hakkında arıza bildirdiğinde öncelikle masaüstünde bulunan Avadeo programı çalıştırılmalı ve Avadeo’ya sağ tıklanıp </a:t>
            </a:r>
            <a:r>
              <a:rPr lang="tr-TR" b="1" dirty="0"/>
              <a:t>Open </a:t>
            </a:r>
            <a:r>
              <a:rPr lang="tr-TR" dirty="0"/>
              <a:t>seçeneğine basılmalıdır. Eğer 2.görseldeki gibi yazılar akmıyorsa, bir sonraki slayttaki işlemler yapılmalıdır.</a:t>
            </a:r>
          </a:p>
        </p:txBody>
      </p:sp>
      <p:pic>
        <p:nvPicPr>
          <p:cNvPr id="9" name="Picture 8"/>
          <p:cNvPicPr>
            <a:picLocks noChangeAspect="1"/>
          </p:cNvPicPr>
          <p:nvPr/>
        </p:nvPicPr>
        <p:blipFill>
          <a:blip r:embed="rId2"/>
          <a:stretch>
            <a:fillRect/>
          </a:stretch>
        </p:blipFill>
        <p:spPr>
          <a:xfrm>
            <a:off x="2717128" y="3824654"/>
            <a:ext cx="3173718" cy="2493958"/>
          </a:xfrm>
          <a:prstGeom prst="rect">
            <a:avLst/>
          </a:prstGeom>
        </p:spPr>
      </p:pic>
      <p:pic>
        <p:nvPicPr>
          <p:cNvPr id="10" name="Picture 9"/>
          <p:cNvPicPr>
            <a:picLocks noChangeAspect="1"/>
          </p:cNvPicPr>
          <p:nvPr/>
        </p:nvPicPr>
        <p:blipFill>
          <a:blip r:embed="rId3"/>
          <a:stretch>
            <a:fillRect/>
          </a:stretch>
        </p:blipFill>
        <p:spPr>
          <a:xfrm>
            <a:off x="6059425" y="3824654"/>
            <a:ext cx="2833056" cy="2493957"/>
          </a:xfrm>
          <a:prstGeom prst="rect">
            <a:avLst/>
          </a:prstGeom>
        </p:spPr>
      </p:pic>
      <p:pic>
        <p:nvPicPr>
          <p:cNvPr id="11" name="Picture 10"/>
          <p:cNvPicPr>
            <a:picLocks noChangeAspect="1"/>
          </p:cNvPicPr>
          <p:nvPr/>
        </p:nvPicPr>
        <p:blipFill>
          <a:blip r:embed="rId4"/>
          <a:stretch>
            <a:fillRect/>
          </a:stretch>
        </p:blipFill>
        <p:spPr>
          <a:xfrm>
            <a:off x="179511" y="3824654"/>
            <a:ext cx="2369037" cy="2493957"/>
          </a:xfrm>
          <a:prstGeom prst="rect">
            <a:avLst/>
          </a:prstGeom>
        </p:spPr>
      </p:pic>
      <p:sp>
        <p:nvSpPr>
          <p:cNvPr id="12" name="Oval 11"/>
          <p:cNvSpPr/>
          <p:nvPr/>
        </p:nvSpPr>
        <p:spPr>
          <a:xfrm>
            <a:off x="659423" y="5838092"/>
            <a:ext cx="360485" cy="48052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13" name="Oval 12"/>
          <p:cNvSpPr/>
          <p:nvPr/>
        </p:nvSpPr>
        <p:spPr>
          <a:xfrm>
            <a:off x="465745" y="5051332"/>
            <a:ext cx="351939" cy="3429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58080160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483330" y="52550"/>
            <a:ext cx="8409154" cy="584775"/>
          </a:xfrm>
          <a:prstGeom prst="rect">
            <a:avLst/>
          </a:prstGeom>
        </p:spPr>
        <p:txBody>
          <a:bodyPr wrap="square">
            <a:spAutoFit/>
          </a:bodyPr>
          <a:lstStyle/>
          <a:p>
            <a:r>
              <a:rPr lang="tr-TR" sz="3200" b="1" dirty="0">
                <a:solidFill>
                  <a:schemeClr val="tx2"/>
                </a:solidFill>
              </a:rPr>
              <a:t>Avadeo Tanıtımı</a:t>
            </a:r>
            <a:endParaRPr lang="en-US" sz="3200" b="1" dirty="0">
              <a:solidFill>
                <a:schemeClr val="tx2"/>
              </a:solidFill>
            </a:endParaRP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79</a:t>
            </a:fld>
            <a:endParaRPr lang="en-US"/>
          </a:p>
        </p:txBody>
      </p:sp>
      <p:sp>
        <p:nvSpPr>
          <p:cNvPr id="23" name="Footer Placeholder 3"/>
          <p:cNvSpPr>
            <a:spLocks noGrp="1"/>
          </p:cNvSpPr>
          <p:nvPr>
            <p:ph type="ftr" sz="quarter" idx="11"/>
          </p:nvPr>
        </p:nvSpPr>
        <p:spPr>
          <a:xfrm>
            <a:off x="3545733" y="6356350"/>
            <a:ext cx="1454400" cy="365125"/>
          </a:xfrm>
        </p:spPr>
        <p:txBody>
          <a:bodyPr/>
          <a:lstStyle/>
          <a:p>
            <a:r>
              <a:rPr lang="en-US" dirty="0"/>
              <a:t>A0.</a:t>
            </a:r>
            <a:r>
              <a:rPr lang="tr-TR" dirty="0"/>
              <a:t>3</a:t>
            </a:r>
            <a:endParaRPr lang="en-US" dirty="0"/>
          </a:p>
        </p:txBody>
      </p:sp>
      <p:sp>
        <p:nvSpPr>
          <p:cNvPr id="3" name="TextBox 2"/>
          <p:cNvSpPr txBox="1"/>
          <p:nvPr/>
        </p:nvSpPr>
        <p:spPr>
          <a:xfrm>
            <a:off x="179512" y="1248508"/>
            <a:ext cx="8712972" cy="2585323"/>
          </a:xfrm>
          <a:prstGeom prst="rect">
            <a:avLst/>
          </a:prstGeom>
          <a:noFill/>
        </p:spPr>
        <p:txBody>
          <a:bodyPr wrap="square" rtlCol="0">
            <a:spAutoFit/>
          </a:bodyPr>
          <a:lstStyle/>
          <a:p>
            <a:pPr algn="just"/>
            <a:r>
              <a:rPr lang="tr-TR" dirty="0"/>
              <a:t>İlk olarak </a:t>
            </a:r>
            <a:r>
              <a:rPr lang="tr-TR" dirty="0" err="1"/>
              <a:t>Avadeo</a:t>
            </a:r>
            <a:r>
              <a:rPr lang="tr-TR" dirty="0"/>
              <a:t> simgesine sağ tıklayarak önce «</a:t>
            </a:r>
            <a:r>
              <a:rPr lang="tr-TR" dirty="0" err="1"/>
              <a:t>Disconnect</a:t>
            </a:r>
            <a:r>
              <a:rPr lang="tr-TR" dirty="0"/>
              <a:t>» daha sonra «</a:t>
            </a:r>
            <a:r>
              <a:rPr lang="tr-TR" dirty="0" err="1"/>
              <a:t>Exit</a:t>
            </a:r>
            <a:r>
              <a:rPr lang="tr-TR" dirty="0"/>
              <a:t>» butonuna basılmalıdır.</a:t>
            </a:r>
          </a:p>
          <a:p>
            <a:pPr algn="just"/>
            <a:endParaRPr lang="tr-TR" dirty="0"/>
          </a:p>
          <a:p>
            <a:pPr algn="just"/>
            <a:r>
              <a:rPr lang="tr-TR" dirty="0"/>
              <a:t>İkinci işlem olarak HotelTV2 </a:t>
            </a:r>
            <a:r>
              <a:rPr lang="tr-TR" dirty="0" err="1"/>
              <a:t>Admin</a:t>
            </a:r>
            <a:r>
              <a:rPr lang="tr-TR" dirty="0"/>
              <a:t> </a:t>
            </a:r>
            <a:r>
              <a:rPr lang="tr-TR" dirty="0" err="1"/>
              <a:t>Panel’e</a:t>
            </a:r>
            <a:r>
              <a:rPr lang="tr-TR" dirty="0"/>
              <a:t> girilerek «Services» menüsü altından «Services» </a:t>
            </a:r>
            <a:r>
              <a:rPr lang="tr-TR" dirty="0">
                <a:sym typeface="Wingdings" panose="05000000000000000000" pitchFamily="2" charset="2"/>
              </a:rPr>
              <a:t> «</a:t>
            </a:r>
            <a:r>
              <a:rPr lang="tr-TR" dirty="0" err="1">
                <a:sym typeface="Wingdings" panose="05000000000000000000" pitchFamily="2" charset="2"/>
              </a:rPr>
              <a:t>Configuration</a:t>
            </a:r>
            <a:r>
              <a:rPr lang="tr-TR" dirty="0">
                <a:sym typeface="Wingdings" panose="05000000000000000000" pitchFamily="2" charset="2"/>
              </a:rPr>
              <a:t> </a:t>
            </a:r>
            <a:r>
              <a:rPr lang="tr-TR" dirty="0" err="1">
                <a:sym typeface="Wingdings" panose="05000000000000000000" pitchFamily="2" charset="2"/>
              </a:rPr>
              <a:t>Parameters</a:t>
            </a:r>
            <a:r>
              <a:rPr lang="tr-TR" dirty="0">
                <a:sym typeface="Wingdings" panose="05000000000000000000" pitchFamily="2" charset="2"/>
              </a:rPr>
              <a:t>» bölümüne giriş yapılmalı ve sağ üstte bulunan «</a:t>
            </a:r>
            <a:r>
              <a:rPr lang="tr-TR" dirty="0" err="1">
                <a:sym typeface="Wingdings" panose="05000000000000000000" pitchFamily="2" charset="2"/>
              </a:rPr>
              <a:t>Clear</a:t>
            </a:r>
            <a:r>
              <a:rPr lang="tr-TR" dirty="0">
                <a:sym typeface="Wingdings" panose="05000000000000000000" pitchFamily="2" charset="2"/>
              </a:rPr>
              <a:t> Database» butonuna basılmalıdır.</a:t>
            </a:r>
          </a:p>
          <a:p>
            <a:pPr algn="just"/>
            <a:endParaRPr lang="tr-TR" dirty="0">
              <a:sym typeface="Wingdings" panose="05000000000000000000" pitchFamily="2" charset="2"/>
            </a:endParaRPr>
          </a:p>
          <a:p>
            <a:pPr algn="just"/>
            <a:r>
              <a:rPr lang="tr-TR" dirty="0">
                <a:sym typeface="Wingdings" panose="05000000000000000000" pitchFamily="2" charset="2"/>
              </a:rPr>
              <a:t>Son olarak müşteriden onay alınarak sunucu yeniden başlatılmalı ve </a:t>
            </a:r>
            <a:r>
              <a:rPr lang="tr-TR" dirty="0" err="1">
                <a:sym typeface="Wingdings" panose="05000000000000000000" pitchFamily="2" charset="2"/>
              </a:rPr>
              <a:t>Avadeo</a:t>
            </a:r>
            <a:r>
              <a:rPr lang="tr-TR" dirty="0">
                <a:sym typeface="Wingdings" panose="05000000000000000000" pitchFamily="2" charset="2"/>
              </a:rPr>
              <a:t> simgesine yeniden sağ tıklanarak «Connect» tuşuna basılmalıdır.</a:t>
            </a:r>
            <a:endParaRPr lang="tr-TR" dirty="0"/>
          </a:p>
        </p:txBody>
      </p:sp>
      <p:pic>
        <p:nvPicPr>
          <p:cNvPr id="11" name="Picture 10"/>
          <p:cNvPicPr>
            <a:picLocks noChangeAspect="1"/>
          </p:cNvPicPr>
          <p:nvPr/>
        </p:nvPicPr>
        <p:blipFill>
          <a:blip r:embed="rId2"/>
          <a:stretch>
            <a:fillRect/>
          </a:stretch>
        </p:blipFill>
        <p:spPr>
          <a:xfrm>
            <a:off x="179512" y="4133664"/>
            <a:ext cx="1990601" cy="2184947"/>
          </a:xfrm>
          <a:prstGeom prst="rect">
            <a:avLst/>
          </a:prstGeom>
        </p:spPr>
      </p:pic>
      <p:sp>
        <p:nvSpPr>
          <p:cNvPr id="12" name="Oval 11"/>
          <p:cNvSpPr/>
          <p:nvPr/>
        </p:nvSpPr>
        <p:spPr>
          <a:xfrm>
            <a:off x="437481" y="5264456"/>
            <a:ext cx="281610" cy="290674"/>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13" name="Oval 12"/>
          <p:cNvSpPr/>
          <p:nvPr/>
        </p:nvSpPr>
        <p:spPr>
          <a:xfrm>
            <a:off x="723190" y="5126907"/>
            <a:ext cx="705203" cy="22016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pic>
        <p:nvPicPr>
          <p:cNvPr id="2" name="Picture 1">
            <a:extLst>
              <a:ext uri="{FF2B5EF4-FFF2-40B4-BE49-F238E27FC236}">
                <a16:creationId xmlns:a16="http://schemas.microsoft.com/office/drawing/2014/main" id="{BF1715D2-C194-462E-88EC-D1F3E5C25AAB}"/>
              </a:ext>
            </a:extLst>
          </p:cNvPr>
          <p:cNvPicPr>
            <a:picLocks noChangeAspect="1"/>
          </p:cNvPicPr>
          <p:nvPr/>
        </p:nvPicPr>
        <p:blipFill>
          <a:blip r:embed="rId3"/>
          <a:stretch>
            <a:fillRect/>
          </a:stretch>
        </p:blipFill>
        <p:spPr>
          <a:xfrm>
            <a:off x="2334827" y="4133664"/>
            <a:ext cx="4598634" cy="2222686"/>
          </a:xfrm>
          <a:prstGeom prst="rect">
            <a:avLst/>
          </a:prstGeom>
        </p:spPr>
      </p:pic>
      <p:sp>
        <p:nvSpPr>
          <p:cNvPr id="14" name="Oval 13">
            <a:extLst>
              <a:ext uri="{FF2B5EF4-FFF2-40B4-BE49-F238E27FC236}">
                <a16:creationId xmlns:a16="http://schemas.microsoft.com/office/drawing/2014/main" id="{F33BE9E6-82DE-4D1F-BA1B-85B5892D31B4}"/>
              </a:ext>
            </a:extLst>
          </p:cNvPr>
          <p:cNvSpPr/>
          <p:nvPr/>
        </p:nvSpPr>
        <p:spPr>
          <a:xfrm>
            <a:off x="786247" y="4590335"/>
            <a:ext cx="705203" cy="220159"/>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15" name="Oval 14">
            <a:extLst>
              <a:ext uri="{FF2B5EF4-FFF2-40B4-BE49-F238E27FC236}">
                <a16:creationId xmlns:a16="http://schemas.microsoft.com/office/drawing/2014/main" id="{8311BED6-0B88-45DC-8BC7-325AD9C23817}"/>
              </a:ext>
            </a:extLst>
          </p:cNvPr>
          <p:cNvSpPr/>
          <p:nvPr/>
        </p:nvSpPr>
        <p:spPr>
          <a:xfrm>
            <a:off x="6103066" y="5048557"/>
            <a:ext cx="830395" cy="3429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pic>
        <p:nvPicPr>
          <p:cNvPr id="16" name="Picture 15">
            <a:extLst>
              <a:ext uri="{FF2B5EF4-FFF2-40B4-BE49-F238E27FC236}">
                <a16:creationId xmlns:a16="http://schemas.microsoft.com/office/drawing/2014/main" id="{D75EEB61-83EB-4BFF-B421-CDB754E4D888}"/>
              </a:ext>
            </a:extLst>
          </p:cNvPr>
          <p:cNvPicPr>
            <a:picLocks noChangeAspect="1"/>
          </p:cNvPicPr>
          <p:nvPr/>
        </p:nvPicPr>
        <p:blipFill>
          <a:blip r:embed="rId2"/>
          <a:stretch>
            <a:fillRect/>
          </a:stretch>
        </p:blipFill>
        <p:spPr>
          <a:xfrm>
            <a:off x="6993171" y="4133664"/>
            <a:ext cx="1971317" cy="2075265"/>
          </a:xfrm>
          <a:prstGeom prst="rect">
            <a:avLst/>
          </a:prstGeom>
        </p:spPr>
      </p:pic>
      <p:sp>
        <p:nvSpPr>
          <p:cNvPr id="17" name="Oval 16">
            <a:extLst>
              <a:ext uri="{FF2B5EF4-FFF2-40B4-BE49-F238E27FC236}">
                <a16:creationId xmlns:a16="http://schemas.microsoft.com/office/drawing/2014/main" id="{4D0D424B-74FA-4733-A4AE-F01F46A9DA39}"/>
              </a:ext>
            </a:extLst>
          </p:cNvPr>
          <p:cNvSpPr/>
          <p:nvPr/>
        </p:nvSpPr>
        <p:spPr>
          <a:xfrm>
            <a:off x="7239255" y="5136040"/>
            <a:ext cx="281610" cy="290674"/>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19" name="Oval 18">
            <a:extLst>
              <a:ext uri="{FF2B5EF4-FFF2-40B4-BE49-F238E27FC236}">
                <a16:creationId xmlns:a16="http://schemas.microsoft.com/office/drawing/2014/main" id="{00DA85E4-3689-46FC-AC65-9BEAF62D1923}"/>
              </a:ext>
            </a:extLst>
          </p:cNvPr>
          <p:cNvSpPr/>
          <p:nvPr/>
        </p:nvSpPr>
        <p:spPr>
          <a:xfrm>
            <a:off x="7520865" y="4370176"/>
            <a:ext cx="705203" cy="220159"/>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65646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p:cNvSpPr/>
          <p:nvPr/>
        </p:nvSpPr>
        <p:spPr>
          <a:xfrm>
            <a:off x="4479637" y="3059668"/>
            <a:ext cx="184731" cy="369332"/>
          </a:xfrm>
          <a:prstGeom prst="rect">
            <a:avLst/>
          </a:prstGeom>
        </p:spPr>
        <p:txBody>
          <a:bodyPr wrap="none">
            <a:spAutoFit/>
          </a:bodyPr>
          <a:lstStyle/>
          <a:p>
            <a:pPr algn="ctr"/>
            <a:endParaRPr lang="tr-TR" b="1" dirty="0">
              <a:solidFill>
                <a:schemeClr val="accent1"/>
              </a:solidFill>
            </a:endParaRPr>
          </a:p>
        </p:txBody>
      </p:sp>
      <p:sp>
        <p:nvSpPr>
          <p:cNvPr id="15" name="Rectangle 14"/>
          <p:cNvSpPr/>
          <p:nvPr/>
        </p:nvSpPr>
        <p:spPr>
          <a:xfrm>
            <a:off x="356881" y="307532"/>
            <a:ext cx="8136904" cy="1200329"/>
          </a:xfrm>
          <a:prstGeom prst="rect">
            <a:avLst/>
          </a:prstGeom>
          <a:noFill/>
        </p:spPr>
        <p:txBody>
          <a:bodyPr wrap="square">
            <a:spAutoFit/>
          </a:bodyPr>
          <a:lstStyle/>
          <a:p>
            <a:pPr algn="just"/>
            <a:endParaRPr lang="tr-TR" b="1" dirty="0"/>
          </a:p>
          <a:p>
            <a:pPr algn="just"/>
            <a:r>
              <a:rPr lang="tr-TR" b="1" dirty="0"/>
              <a:t>Kanal İşlemleri</a:t>
            </a:r>
          </a:p>
          <a:p>
            <a:pPr algn="just"/>
            <a:endParaRPr lang="tr-TR" b="1" dirty="0"/>
          </a:p>
          <a:p>
            <a:pPr marL="800100" lvl="1" indent="-342900" algn="just">
              <a:buFont typeface="+mj-lt"/>
              <a:buAutoNum type="arabicPeriod"/>
            </a:pPr>
            <a:endParaRPr lang="tr-TR" dirty="0"/>
          </a:p>
        </p:txBody>
      </p:sp>
      <p:sp>
        <p:nvSpPr>
          <p:cNvPr id="3" name="Slide Number Placeholder 2"/>
          <p:cNvSpPr>
            <a:spLocks noGrp="1"/>
          </p:cNvSpPr>
          <p:nvPr>
            <p:ph type="sldNum" sz="quarter" idx="12"/>
          </p:nvPr>
        </p:nvSpPr>
        <p:spPr/>
        <p:txBody>
          <a:bodyPr/>
          <a:lstStyle/>
          <a:p>
            <a:fld id="{221F8894-E99A-C24B-9F27-2643E2117A13}" type="slidenum">
              <a:rPr lang="en-US" smtClean="0"/>
              <a:t>8</a:t>
            </a:fld>
            <a:endParaRPr lang="en-US"/>
          </a:p>
        </p:txBody>
      </p:sp>
      <p:sp>
        <p:nvSpPr>
          <p:cNvPr id="4" name="Footer Placeholder 3"/>
          <p:cNvSpPr>
            <a:spLocks noGrp="1"/>
          </p:cNvSpPr>
          <p:nvPr>
            <p:ph type="ftr" sz="quarter" idx="11"/>
          </p:nvPr>
        </p:nvSpPr>
        <p:spPr/>
        <p:txBody>
          <a:bodyPr/>
          <a:lstStyle/>
          <a:p>
            <a:r>
              <a:rPr lang="en-US"/>
              <a:t>A0.3</a:t>
            </a:r>
            <a:endParaRPr lang="en-US" dirty="0"/>
          </a:p>
        </p:txBody>
      </p:sp>
      <p:sp>
        <p:nvSpPr>
          <p:cNvPr id="2" name="TextBox 1"/>
          <p:cNvSpPr txBox="1"/>
          <p:nvPr/>
        </p:nvSpPr>
        <p:spPr>
          <a:xfrm>
            <a:off x="356881" y="1507860"/>
            <a:ext cx="8136903" cy="2031325"/>
          </a:xfrm>
          <a:prstGeom prst="rect">
            <a:avLst/>
          </a:prstGeom>
          <a:noFill/>
        </p:spPr>
        <p:txBody>
          <a:bodyPr wrap="square" rtlCol="0">
            <a:spAutoFit/>
          </a:bodyPr>
          <a:lstStyle/>
          <a:p>
            <a:pPr marL="342900" indent="-342900">
              <a:buFont typeface="+mj-lt"/>
              <a:buAutoNum type="arabicPeriod"/>
            </a:pPr>
            <a:r>
              <a:rPr lang="tr-TR" dirty="0"/>
              <a:t>Kanal Ekleme İşlemi</a:t>
            </a:r>
          </a:p>
          <a:p>
            <a:pPr marL="342900" indent="-342900">
              <a:buFont typeface="+mj-lt"/>
              <a:buAutoNum type="arabicPeriod"/>
            </a:pPr>
            <a:r>
              <a:rPr lang="tr-TR" dirty="0"/>
              <a:t>Kanal Düzenleme İşlemi</a:t>
            </a:r>
          </a:p>
          <a:p>
            <a:pPr marL="342900" indent="-342900">
              <a:buFont typeface="+mj-lt"/>
              <a:buAutoNum type="arabicPeriod"/>
            </a:pPr>
            <a:r>
              <a:rPr lang="tr-TR" dirty="0"/>
              <a:t>Kanal Silme İşlemi</a:t>
            </a:r>
          </a:p>
          <a:p>
            <a:pPr marL="342900" indent="-342900">
              <a:buFont typeface="+mj-lt"/>
              <a:buAutoNum type="arabicPeriod"/>
            </a:pPr>
            <a:r>
              <a:rPr lang="tr-TR" dirty="0"/>
              <a:t>Kanal Grupları</a:t>
            </a:r>
          </a:p>
          <a:p>
            <a:pPr marL="342900" indent="-342900">
              <a:buFont typeface="+mj-lt"/>
              <a:buAutoNum type="arabicPeriod"/>
            </a:pPr>
            <a:r>
              <a:rPr lang="tr-TR" dirty="0"/>
              <a:t>Kanal Grubu-Oda Kombinasyonu</a:t>
            </a:r>
          </a:p>
          <a:p>
            <a:pPr marL="342900" indent="-342900">
              <a:buFont typeface="+mj-lt"/>
              <a:buAutoNum type="arabicPeriod"/>
            </a:pPr>
            <a:r>
              <a:rPr lang="tr-TR" dirty="0"/>
              <a:t>TVPage-TVPageIP Farklılıkları</a:t>
            </a:r>
          </a:p>
          <a:p>
            <a:pPr algn="ctr"/>
            <a:endParaRPr lang="tr-TR" dirty="0"/>
          </a:p>
        </p:txBody>
      </p:sp>
    </p:spTree>
    <p:extLst>
      <p:ext uri="{BB962C8B-B14F-4D97-AF65-F5344CB8AC3E}">
        <p14:creationId xmlns:p14="http://schemas.microsoft.com/office/powerpoint/2010/main" val="421034500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p:cNvSpPr/>
          <p:nvPr/>
        </p:nvSpPr>
        <p:spPr>
          <a:xfrm>
            <a:off x="4479637" y="3059668"/>
            <a:ext cx="184731" cy="369332"/>
          </a:xfrm>
          <a:prstGeom prst="rect">
            <a:avLst/>
          </a:prstGeom>
        </p:spPr>
        <p:txBody>
          <a:bodyPr wrap="none">
            <a:spAutoFit/>
          </a:bodyPr>
          <a:lstStyle/>
          <a:p>
            <a:pPr algn="ctr"/>
            <a:endParaRPr lang="tr-TR" b="1" dirty="0">
              <a:solidFill>
                <a:schemeClr val="accent1"/>
              </a:solidFill>
            </a:endParaRPr>
          </a:p>
        </p:txBody>
      </p:sp>
      <p:sp>
        <p:nvSpPr>
          <p:cNvPr id="3" name="Slide Number Placeholder 2"/>
          <p:cNvSpPr>
            <a:spLocks noGrp="1"/>
          </p:cNvSpPr>
          <p:nvPr>
            <p:ph type="sldNum" sz="quarter" idx="12"/>
          </p:nvPr>
        </p:nvSpPr>
        <p:spPr/>
        <p:txBody>
          <a:bodyPr/>
          <a:lstStyle/>
          <a:p>
            <a:fld id="{221F8894-E99A-C24B-9F27-2643E2117A13}" type="slidenum">
              <a:rPr lang="en-US" smtClean="0"/>
              <a:t>80</a:t>
            </a:fld>
            <a:endParaRPr lang="en-US"/>
          </a:p>
        </p:txBody>
      </p:sp>
      <p:sp>
        <p:nvSpPr>
          <p:cNvPr id="4" name="Footer Placeholder 3"/>
          <p:cNvSpPr>
            <a:spLocks noGrp="1"/>
          </p:cNvSpPr>
          <p:nvPr>
            <p:ph type="ftr" sz="quarter" idx="11"/>
          </p:nvPr>
        </p:nvSpPr>
        <p:spPr/>
        <p:txBody>
          <a:bodyPr/>
          <a:lstStyle/>
          <a:p>
            <a:r>
              <a:rPr lang="en-US" dirty="0"/>
              <a:t>A0.</a:t>
            </a:r>
            <a:r>
              <a:rPr lang="tr-TR" dirty="0"/>
              <a:t>3</a:t>
            </a:r>
          </a:p>
        </p:txBody>
      </p:sp>
      <p:sp>
        <p:nvSpPr>
          <p:cNvPr id="5" name="TextBox 4"/>
          <p:cNvSpPr txBox="1"/>
          <p:nvPr/>
        </p:nvSpPr>
        <p:spPr>
          <a:xfrm>
            <a:off x="782515" y="1371600"/>
            <a:ext cx="7666893" cy="1754326"/>
          </a:xfrm>
          <a:prstGeom prst="rect">
            <a:avLst/>
          </a:prstGeom>
          <a:noFill/>
        </p:spPr>
        <p:txBody>
          <a:bodyPr wrap="square" rtlCol="0">
            <a:spAutoFit/>
          </a:bodyPr>
          <a:lstStyle/>
          <a:p>
            <a:pPr algn="ctr"/>
            <a:r>
              <a:rPr lang="tr-TR" sz="6000" dirty="0"/>
              <a:t>Bölüm 7</a:t>
            </a:r>
          </a:p>
          <a:p>
            <a:pPr algn="ctr"/>
            <a:r>
              <a:rPr lang="tr-TR" sz="4800" dirty="0"/>
              <a:t>Oda İşlemleri</a:t>
            </a:r>
          </a:p>
        </p:txBody>
      </p:sp>
    </p:spTree>
    <p:extLst>
      <p:ext uri="{BB962C8B-B14F-4D97-AF65-F5344CB8AC3E}">
        <p14:creationId xmlns:p14="http://schemas.microsoft.com/office/powerpoint/2010/main" val="37825512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p:cNvSpPr/>
          <p:nvPr/>
        </p:nvSpPr>
        <p:spPr>
          <a:xfrm>
            <a:off x="4479637" y="3059668"/>
            <a:ext cx="184731" cy="369332"/>
          </a:xfrm>
          <a:prstGeom prst="rect">
            <a:avLst/>
          </a:prstGeom>
        </p:spPr>
        <p:txBody>
          <a:bodyPr wrap="none">
            <a:spAutoFit/>
          </a:bodyPr>
          <a:lstStyle/>
          <a:p>
            <a:pPr algn="ctr"/>
            <a:endParaRPr lang="tr-TR" b="1" dirty="0">
              <a:solidFill>
                <a:schemeClr val="accent1"/>
              </a:solidFill>
            </a:endParaRPr>
          </a:p>
        </p:txBody>
      </p:sp>
      <p:sp>
        <p:nvSpPr>
          <p:cNvPr id="15" name="Rectangle 14"/>
          <p:cNvSpPr/>
          <p:nvPr/>
        </p:nvSpPr>
        <p:spPr>
          <a:xfrm>
            <a:off x="356881" y="307532"/>
            <a:ext cx="8136904" cy="1200329"/>
          </a:xfrm>
          <a:prstGeom prst="rect">
            <a:avLst/>
          </a:prstGeom>
          <a:noFill/>
        </p:spPr>
        <p:txBody>
          <a:bodyPr wrap="square">
            <a:spAutoFit/>
          </a:bodyPr>
          <a:lstStyle/>
          <a:p>
            <a:pPr algn="just"/>
            <a:endParaRPr lang="tr-TR" b="1" dirty="0"/>
          </a:p>
          <a:p>
            <a:pPr algn="just"/>
            <a:r>
              <a:rPr lang="tr-TR" b="1" dirty="0"/>
              <a:t>Oda İşlemleri</a:t>
            </a:r>
          </a:p>
          <a:p>
            <a:pPr algn="just"/>
            <a:endParaRPr lang="tr-TR" b="1" dirty="0"/>
          </a:p>
          <a:p>
            <a:pPr marL="800100" lvl="1" indent="-342900" algn="just">
              <a:buFont typeface="+mj-lt"/>
              <a:buAutoNum type="arabicPeriod"/>
            </a:pPr>
            <a:endParaRPr lang="tr-TR" dirty="0"/>
          </a:p>
        </p:txBody>
      </p:sp>
      <p:sp>
        <p:nvSpPr>
          <p:cNvPr id="3" name="Slide Number Placeholder 2"/>
          <p:cNvSpPr>
            <a:spLocks noGrp="1"/>
          </p:cNvSpPr>
          <p:nvPr>
            <p:ph type="sldNum" sz="quarter" idx="12"/>
          </p:nvPr>
        </p:nvSpPr>
        <p:spPr/>
        <p:txBody>
          <a:bodyPr/>
          <a:lstStyle/>
          <a:p>
            <a:fld id="{221F8894-E99A-C24B-9F27-2643E2117A13}" type="slidenum">
              <a:rPr lang="en-US" smtClean="0"/>
              <a:t>81</a:t>
            </a:fld>
            <a:endParaRPr lang="en-US"/>
          </a:p>
        </p:txBody>
      </p:sp>
      <p:sp>
        <p:nvSpPr>
          <p:cNvPr id="4" name="Footer Placeholder 3"/>
          <p:cNvSpPr>
            <a:spLocks noGrp="1"/>
          </p:cNvSpPr>
          <p:nvPr>
            <p:ph type="ftr" sz="quarter" idx="11"/>
          </p:nvPr>
        </p:nvSpPr>
        <p:spPr/>
        <p:txBody>
          <a:bodyPr/>
          <a:lstStyle/>
          <a:p>
            <a:r>
              <a:rPr lang="en-US" dirty="0"/>
              <a:t>A0.</a:t>
            </a:r>
            <a:r>
              <a:rPr lang="tr-TR" dirty="0"/>
              <a:t>3</a:t>
            </a:r>
            <a:endParaRPr lang="en-US" dirty="0"/>
          </a:p>
        </p:txBody>
      </p:sp>
      <p:sp>
        <p:nvSpPr>
          <p:cNvPr id="2" name="TextBox 1"/>
          <p:cNvSpPr txBox="1"/>
          <p:nvPr/>
        </p:nvSpPr>
        <p:spPr>
          <a:xfrm>
            <a:off x="356881" y="1507860"/>
            <a:ext cx="8136903" cy="1200329"/>
          </a:xfrm>
          <a:prstGeom prst="rect">
            <a:avLst/>
          </a:prstGeom>
          <a:noFill/>
        </p:spPr>
        <p:txBody>
          <a:bodyPr wrap="square" rtlCol="0">
            <a:spAutoFit/>
          </a:bodyPr>
          <a:lstStyle/>
          <a:p>
            <a:pPr marL="342900" indent="-342900">
              <a:buFont typeface="+mj-lt"/>
              <a:buAutoNum type="arabicPeriod"/>
            </a:pPr>
            <a:r>
              <a:rPr lang="tr-TR" dirty="0"/>
              <a:t>Oda Menüsü Tanıtımı</a:t>
            </a:r>
          </a:p>
          <a:p>
            <a:pPr marL="342900" indent="-342900">
              <a:buFont typeface="+mj-lt"/>
              <a:buAutoNum type="arabicPeriod"/>
            </a:pPr>
            <a:r>
              <a:rPr lang="tr-TR" dirty="0"/>
              <a:t>Oda Ekleme</a:t>
            </a:r>
          </a:p>
          <a:p>
            <a:endParaRPr lang="tr-TR" dirty="0"/>
          </a:p>
          <a:p>
            <a:pPr algn="ctr"/>
            <a:endParaRPr lang="tr-TR" dirty="0"/>
          </a:p>
        </p:txBody>
      </p:sp>
    </p:spTree>
    <p:extLst>
      <p:ext uri="{BB962C8B-B14F-4D97-AF65-F5344CB8AC3E}">
        <p14:creationId xmlns:p14="http://schemas.microsoft.com/office/powerpoint/2010/main" val="202975522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483330" y="52550"/>
            <a:ext cx="8409154" cy="584775"/>
          </a:xfrm>
          <a:prstGeom prst="rect">
            <a:avLst/>
          </a:prstGeom>
        </p:spPr>
        <p:txBody>
          <a:bodyPr wrap="square">
            <a:spAutoFit/>
          </a:bodyPr>
          <a:lstStyle/>
          <a:p>
            <a:r>
              <a:rPr lang="tr-TR" sz="3200" b="1" dirty="0">
                <a:solidFill>
                  <a:schemeClr val="tx2"/>
                </a:solidFill>
              </a:rPr>
              <a:t>Oda Menüsü Tanıtımı</a:t>
            </a:r>
            <a:endParaRPr lang="en-US" sz="3200" b="1" dirty="0">
              <a:solidFill>
                <a:schemeClr val="tx2"/>
              </a:solidFill>
            </a:endParaRP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82</a:t>
            </a:fld>
            <a:endParaRPr lang="en-US"/>
          </a:p>
        </p:txBody>
      </p:sp>
      <p:sp>
        <p:nvSpPr>
          <p:cNvPr id="23" name="Footer Placeholder 3"/>
          <p:cNvSpPr>
            <a:spLocks noGrp="1"/>
          </p:cNvSpPr>
          <p:nvPr>
            <p:ph type="ftr" sz="quarter" idx="11"/>
          </p:nvPr>
        </p:nvSpPr>
        <p:spPr>
          <a:xfrm>
            <a:off x="3545733" y="6356350"/>
            <a:ext cx="1454400" cy="365125"/>
          </a:xfrm>
        </p:spPr>
        <p:txBody>
          <a:bodyPr/>
          <a:lstStyle/>
          <a:p>
            <a:r>
              <a:rPr lang="en-US" dirty="0"/>
              <a:t>A0.</a:t>
            </a:r>
            <a:r>
              <a:rPr lang="tr-TR" dirty="0"/>
              <a:t>3</a:t>
            </a:r>
            <a:endParaRPr lang="en-US" dirty="0"/>
          </a:p>
        </p:txBody>
      </p:sp>
      <p:pic>
        <p:nvPicPr>
          <p:cNvPr id="2" name="Picture 1"/>
          <p:cNvPicPr>
            <a:picLocks noChangeAspect="1"/>
          </p:cNvPicPr>
          <p:nvPr/>
        </p:nvPicPr>
        <p:blipFill>
          <a:blip r:embed="rId2"/>
          <a:stretch>
            <a:fillRect/>
          </a:stretch>
        </p:blipFill>
        <p:spPr>
          <a:xfrm>
            <a:off x="1256053" y="2154254"/>
            <a:ext cx="6559885" cy="4202096"/>
          </a:xfrm>
          <a:prstGeom prst="rect">
            <a:avLst/>
          </a:prstGeom>
        </p:spPr>
      </p:pic>
      <p:sp>
        <p:nvSpPr>
          <p:cNvPr id="4" name="TextBox 3"/>
          <p:cNvSpPr txBox="1"/>
          <p:nvPr/>
        </p:nvSpPr>
        <p:spPr>
          <a:xfrm>
            <a:off x="179512" y="1230923"/>
            <a:ext cx="8712968" cy="923330"/>
          </a:xfrm>
          <a:prstGeom prst="rect">
            <a:avLst/>
          </a:prstGeom>
          <a:noFill/>
        </p:spPr>
        <p:txBody>
          <a:bodyPr wrap="square" rtlCol="0">
            <a:spAutoFit/>
          </a:bodyPr>
          <a:lstStyle/>
          <a:p>
            <a:pPr algn="just"/>
            <a:r>
              <a:rPr lang="tr-TR" dirty="0"/>
              <a:t>Odalar menüsünün sayfası görselde görülebilir. Aşağıda bulunan 4 buton sırasıyla </a:t>
            </a:r>
            <a:r>
              <a:rPr lang="tr-TR" b="1" dirty="0"/>
              <a:t>Oda Ekleme, Oda Listesi İndirme, Oda Listesi Yükleme, Oda Arama </a:t>
            </a:r>
            <a:r>
              <a:rPr lang="tr-TR" dirty="0"/>
              <a:t>butonlarıdır. Ekli olan odalar yanında bulunan 3 buton ile sırasıyla düzenlenebilir, bilgi alınabilir ve silinebilir.</a:t>
            </a:r>
          </a:p>
        </p:txBody>
      </p:sp>
    </p:spTree>
    <p:extLst>
      <p:ext uri="{BB962C8B-B14F-4D97-AF65-F5344CB8AC3E}">
        <p14:creationId xmlns:p14="http://schemas.microsoft.com/office/powerpoint/2010/main" val="10147216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483330" y="52550"/>
            <a:ext cx="8409154" cy="584775"/>
          </a:xfrm>
          <a:prstGeom prst="rect">
            <a:avLst/>
          </a:prstGeom>
        </p:spPr>
        <p:txBody>
          <a:bodyPr wrap="square">
            <a:spAutoFit/>
          </a:bodyPr>
          <a:lstStyle/>
          <a:p>
            <a:r>
              <a:rPr lang="tr-TR" sz="3200" b="1" dirty="0">
                <a:solidFill>
                  <a:schemeClr val="tx2"/>
                </a:solidFill>
              </a:rPr>
              <a:t>Oda Ekleme</a:t>
            </a:r>
            <a:endParaRPr lang="en-US" sz="3200" b="1" dirty="0">
              <a:solidFill>
                <a:schemeClr val="tx2"/>
              </a:solidFill>
            </a:endParaRP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83</a:t>
            </a:fld>
            <a:endParaRPr lang="en-US"/>
          </a:p>
        </p:txBody>
      </p:sp>
      <p:sp>
        <p:nvSpPr>
          <p:cNvPr id="23" name="Footer Placeholder 3"/>
          <p:cNvSpPr>
            <a:spLocks noGrp="1"/>
          </p:cNvSpPr>
          <p:nvPr>
            <p:ph type="ftr" sz="quarter" idx="11"/>
          </p:nvPr>
        </p:nvSpPr>
        <p:spPr>
          <a:xfrm>
            <a:off x="3545733" y="6356350"/>
            <a:ext cx="1454400" cy="365125"/>
          </a:xfrm>
        </p:spPr>
        <p:txBody>
          <a:bodyPr/>
          <a:lstStyle/>
          <a:p>
            <a:r>
              <a:rPr lang="en-US" dirty="0"/>
              <a:t>A0.</a:t>
            </a:r>
            <a:r>
              <a:rPr lang="tr-TR" dirty="0"/>
              <a:t>3</a:t>
            </a:r>
            <a:endParaRPr lang="en-US" dirty="0"/>
          </a:p>
        </p:txBody>
      </p:sp>
      <p:pic>
        <p:nvPicPr>
          <p:cNvPr id="2" name="Picture 1"/>
          <p:cNvPicPr>
            <a:picLocks noChangeAspect="1"/>
          </p:cNvPicPr>
          <p:nvPr/>
        </p:nvPicPr>
        <p:blipFill>
          <a:blip r:embed="rId2"/>
          <a:stretch>
            <a:fillRect/>
          </a:stretch>
        </p:blipFill>
        <p:spPr>
          <a:xfrm>
            <a:off x="179513" y="2835212"/>
            <a:ext cx="3935288" cy="3521138"/>
          </a:xfrm>
          <a:prstGeom prst="rect">
            <a:avLst/>
          </a:prstGeom>
        </p:spPr>
      </p:pic>
      <p:sp>
        <p:nvSpPr>
          <p:cNvPr id="4" name="TextBox 3"/>
          <p:cNvSpPr txBox="1"/>
          <p:nvPr/>
        </p:nvSpPr>
        <p:spPr>
          <a:xfrm>
            <a:off x="179512" y="1230923"/>
            <a:ext cx="8712968" cy="923330"/>
          </a:xfrm>
          <a:prstGeom prst="rect">
            <a:avLst/>
          </a:prstGeom>
          <a:noFill/>
        </p:spPr>
        <p:txBody>
          <a:bodyPr wrap="square" rtlCol="0">
            <a:spAutoFit/>
          </a:bodyPr>
          <a:lstStyle/>
          <a:p>
            <a:pPr algn="just"/>
            <a:r>
              <a:rPr lang="tr-TR" dirty="0"/>
              <a:t>Oda menüsü sayfasından sol altta bulunan </a:t>
            </a:r>
            <a:r>
              <a:rPr lang="tr-TR" b="1" dirty="0"/>
              <a:t>Oda Ekleme</a:t>
            </a:r>
            <a:r>
              <a:rPr lang="tr-TR" dirty="0"/>
              <a:t> butonuna basılarak ikinci ekrana geçiş yapılmalıdır. Burada </a:t>
            </a:r>
            <a:r>
              <a:rPr lang="tr-TR" b="1" dirty="0"/>
              <a:t>Aktif </a:t>
            </a:r>
            <a:r>
              <a:rPr lang="tr-TR" dirty="0"/>
              <a:t>butonu tıklanarak </a:t>
            </a:r>
            <a:r>
              <a:rPr lang="tr-TR" b="1" dirty="0"/>
              <a:t>Numara </a:t>
            </a:r>
            <a:r>
              <a:rPr lang="tr-TR" dirty="0"/>
              <a:t>ve </a:t>
            </a:r>
            <a:r>
              <a:rPr lang="tr-TR" b="1" dirty="0"/>
              <a:t>Açıklama</a:t>
            </a:r>
            <a:r>
              <a:rPr lang="tr-TR" dirty="0"/>
              <a:t> bölümleri doldurularak </a:t>
            </a:r>
            <a:r>
              <a:rPr lang="tr-TR" b="1" dirty="0"/>
              <a:t>Oluştur </a:t>
            </a:r>
            <a:r>
              <a:rPr lang="tr-TR" dirty="0"/>
              <a:t>butonuna basılmalıdır.</a:t>
            </a:r>
            <a:endParaRPr lang="tr-TR" b="1" dirty="0"/>
          </a:p>
        </p:txBody>
      </p:sp>
      <p:sp>
        <p:nvSpPr>
          <p:cNvPr id="3" name="Oval 2"/>
          <p:cNvSpPr/>
          <p:nvPr/>
        </p:nvSpPr>
        <p:spPr>
          <a:xfrm>
            <a:off x="179513" y="6049108"/>
            <a:ext cx="224933" cy="307242"/>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pic>
        <p:nvPicPr>
          <p:cNvPr id="5" name="Picture 4"/>
          <p:cNvPicPr>
            <a:picLocks noChangeAspect="1"/>
          </p:cNvPicPr>
          <p:nvPr/>
        </p:nvPicPr>
        <p:blipFill>
          <a:blip r:embed="rId3"/>
          <a:stretch>
            <a:fillRect/>
          </a:stretch>
        </p:blipFill>
        <p:spPr>
          <a:xfrm>
            <a:off x="4272933" y="2835212"/>
            <a:ext cx="4619547" cy="3521138"/>
          </a:xfrm>
          <a:prstGeom prst="rect">
            <a:avLst/>
          </a:prstGeom>
        </p:spPr>
      </p:pic>
      <p:sp>
        <p:nvSpPr>
          <p:cNvPr id="6" name="Oval 5"/>
          <p:cNvSpPr/>
          <p:nvPr/>
        </p:nvSpPr>
        <p:spPr>
          <a:xfrm>
            <a:off x="4272933" y="6049108"/>
            <a:ext cx="413367" cy="307242"/>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72233609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p:cNvSpPr/>
          <p:nvPr/>
        </p:nvSpPr>
        <p:spPr>
          <a:xfrm>
            <a:off x="4479637" y="3059668"/>
            <a:ext cx="184731" cy="369332"/>
          </a:xfrm>
          <a:prstGeom prst="rect">
            <a:avLst/>
          </a:prstGeom>
        </p:spPr>
        <p:txBody>
          <a:bodyPr wrap="none">
            <a:spAutoFit/>
          </a:bodyPr>
          <a:lstStyle/>
          <a:p>
            <a:pPr algn="ctr"/>
            <a:endParaRPr lang="tr-TR" b="1" dirty="0">
              <a:solidFill>
                <a:schemeClr val="accent1"/>
              </a:solidFill>
            </a:endParaRPr>
          </a:p>
        </p:txBody>
      </p:sp>
      <p:sp>
        <p:nvSpPr>
          <p:cNvPr id="3" name="Slide Number Placeholder 2"/>
          <p:cNvSpPr>
            <a:spLocks noGrp="1"/>
          </p:cNvSpPr>
          <p:nvPr>
            <p:ph type="sldNum" sz="quarter" idx="12"/>
          </p:nvPr>
        </p:nvSpPr>
        <p:spPr/>
        <p:txBody>
          <a:bodyPr/>
          <a:lstStyle/>
          <a:p>
            <a:fld id="{221F8894-E99A-C24B-9F27-2643E2117A13}" type="slidenum">
              <a:rPr lang="en-US" smtClean="0"/>
              <a:t>84</a:t>
            </a:fld>
            <a:endParaRPr lang="en-US"/>
          </a:p>
        </p:txBody>
      </p:sp>
      <p:sp>
        <p:nvSpPr>
          <p:cNvPr id="4" name="Footer Placeholder 3"/>
          <p:cNvSpPr>
            <a:spLocks noGrp="1"/>
          </p:cNvSpPr>
          <p:nvPr>
            <p:ph type="ftr" sz="quarter" idx="11"/>
          </p:nvPr>
        </p:nvSpPr>
        <p:spPr/>
        <p:txBody>
          <a:bodyPr/>
          <a:lstStyle/>
          <a:p>
            <a:r>
              <a:rPr lang="en-US" dirty="0"/>
              <a:t>A0.</a:t>
            </a:r>
            <a:r>
              <a:rPr lang="tr-TR" dirty="0"/>
              <a:t>3</a:t>
            </a:r>
            <a:endParaRPr lang="en-US" dirty="0"/>
          </a:p>
        </p:txBody>
      </p:sp>
      <p:sp>
        <p:nvSpPr>
          <p:cNvPr id="5" name="TextBox 4"/>
          <p:cNvSpPr txBox="1"/>
          <p:nvPr/>
        </p:nvSpPr>
        <p:spPr>
          <a:xfrm>
            <a:off x="782515" y="1371600"/>
            <a:ext cx="7666893" cy="1754326"/>
          </a:xfrm>
          <a:prstGeom prst="rect">
            <a:avLst/>
          </a:prstGeom>
          <a:noFill/>
        </p:spPr>
        <p:txBody>
          <a:bodyPr wrap="square" rtlCol="0">
            <a:spAutoFit/>
          </a:bodyPr>
          <a:lstStyle/>
          <a:p>
            <a:pPr algn="ctr"/>
            <a:r>
              <a:rPr lang="tr-TR" sz="6000" dirty="0"/>
              <a:t>Bölüm 8</a:t>
            </a:r>
          </a:p>
          <a:p>
            <a:pPr algn="ctr"/>
            <a:r>
              <a:rPr lang="tr-TR" sz="4800" dirty="0"/>
              <a:t>TV İşlemleri</a:t>
            </a:r>
          </a:p>
        </p:txBody>
      </p:sp>
    </p:spTree>
    <p:extLst>
      <p:ext uri="{BB962C8B-B14F-4D97-AF65-F5344CB8AC3E}">
        <p14:creationId xmlns:p14="http://schemas.microsoft.com/office/powerpoint/2010/main" val="9068932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p:cNvSpPr/>
          <p:nvPr/>
        </p:nvSpPr>
        <p:spPr>
          <a:xfrm>
            <a:off x="4479637" y="3059668"/>
            <a:ext cx="184731" cy="369332"/>
          </a:xfrm>
          <a:prstGeom prst="rect">
            <a:avLst/>
          </a:prstGeom>
        </p:spPr>
        <p:txBody>
          <a:bodyPr wrap="none">
            <a:spAutoFit/>
          </a:bodyPr>
          <a:lstStyle/>
          <a:p>
            <a:pPr algn="ctr"/>
            <a:endParaRPr lang="tr-TR" b="1" dirty="0">
              <a:solidFill>
                <a:schemeClr val="accent1"/>
              </a:solidFill>
            </a:endParaRPr>
          </a:p>
        </p:txBody>
      </p:sp>
      <p:sp>
        <p:nvSpPr>
          <p:cNvPr id="15" name="Rectangle 14"/>
          <p:cNvSpPr/>
          <p:nvPr/>
        </p:nvSpPr>
        <p:spPr>
          <a:xfrm>
            <a:off x="356881" y="307532"/>
            <a:ext cx="8136904" cy="1200329"/>
          </a:xfrm>
          <a:prstGeom prst="rect">
            <a:avLst/>
          </a:prstGeom>
          <a:noFill/>
        </p:spPr>
        <p:txBody>
          <a:bodyPr wrap="square">
            <a:spAutoFit/>
          </a:bodyPr>
          <a:lstStyle/>
          <a:p>
            <a:pPr algn="just"/>
            <a:endParaRPr lang="tr-TR" b="1" dirty="0"/>
          </a:p>
          <a:p>
            <a:pPr algn="just"/>
            <a:r>
              <a:rPr lang="tr-TR" b="1" dirty="0"/>
              <a:t>TV İşlemleri</a:t>
            </a:r>
          </a:p>
          <a:p>
            <a:pPr algn="just"/>
            <a:endParaRPr lang="tr-TR" b="1" dirty="0"/>
          </a:p>
          <a:p>
            <a:pPr marL="800100" lvl="1" indent="-342900" algn="just">
              <a:buFont typeface="+mj-lt"/>
              <a:buAutoNum type="arabicPeriod"/>
            </a:pPr>
            <a:endParaRPr lang="tr-TR" dirty="0"/>
          </a:p>
        </p:txBody>
      </p:sp>
      <p:sp>
        <p:nvSpPr>
          <p:cNvPr id="3" name="Slide Number Placeholder 2"/>
          <p:cNvSpPr>
            <a:spLocks noGrp="1"/>
          </p:cNvSpPr>
          <p:nvPr>
            <p:ph type="sldNum" sz="quarter" idx="12"/>
          </p:nvPr>
        </p:nvSpPr>
        <p:spPr/>
        <p:txBody>
          <a:bodyPr/>
          <a:lstStyle/>
          <a:p>
            <a:fld id="{221F8894-E99A-C24B-9F27-2643E2117A13}" type="slidenum">
              <a:rPr lang="en-US" smtClean="0"/>
              <a:t>85</a:t>
            </a:fld>
            <a:endParaRPr lang="en-US"/>
          </a:p>
        </p:txBody>
      </p:sp>
      <p:sp>
        <p:nvSpPr>
          <p:cNvPr id="4" name="Footer Placeholder 3"/>
          <p:cNvSpPr>
            <a:spLocks noGrp="1"/>
          </p:cNvSpPr>
          <p:nvPr>
            <p:ph type="ftr" sz="quarter" idx="11"/>
          </p:nvPr>
        </p:nvSpPr>
        <p:spPr/>
        <p:txBody>
          <a:bodyPr/>
          <a:lstStyle/>
          <a:p>
            <a:r>
              <a:rPr lang="en-US"/>
              <a:t>A0.3</a:t>
            </a:r>
            <a:endParaRPr lang="en-US" dirty="0"/>
          </a:p>
        </p:txBody>
      </p:sp>
      <p:sp>
        <p:nvSpPr>
          <p:cNvPr id="2" name="TextBox 1"/>
          <p:cNvSpPr txBox="1"/>
          <p:nvPr/>
        </p:nvSpPr>
        <p:spPr>
          <a:xfrm>
            <a:off x="356881" y="1507860"/>
            <a:ext cx="8136903" cy="2031325"/>
          </a:xfrm>
          <a:prstGeom prst="rect">
            <a:avLst/>
          </a:prstGeom>
          <a:noFill/>
        </p:spPr>
        <p:txBody>
          <a:bodyPr wrap="square" rtlCol="0">
            <a:spAutoFit/>
          </a:bodyPr>
          <a:lstStyle/>
          <a:p>
            <a:pPr marL="342900" indent="-342900">
              <a:buFont typeface="+mj-lt"/>
              <a:buAutoNum type="arabicPeriod"/>
            </a:pPr>
            <a:r>
              <a:rPr lang="tr-TR" dirty="0"/>
              <a:t>TV Menüsü Tanıtımı</a:t>
            </a:r>
          </a:p>
          <a:p>
            <a:pPr marL="342900" indent="-342900">
              <a:buFont typeface="+mj-lt"/>
              <a:buAutoNum type="arabicPeriod"/>
            </a:pPr>
            <a:r>
              <a:rPr lang="tr-TR" dirty="0"/>
              <a:t>TVler Sayfası</a:t>
            </a:r>
          </a:p>
          <a:p>
            <a:pPr marL="342900" indent="-342900">
              <a:buFont typeface="+mj-lt"/>
              <a:buAutoNum type="arabicPeriod"/>
            </a:pPr>
            <a:r>
              <a:rPr lang="tr-TR" dirty="0"/>
              <a:t>TV ve Oda İlişkisinin Tanıtımı</a:t>
            </a:r>
          </a:p>
          <a:p>
            <a:pPr marL="342900" indent="-342900">
              <a:buFont typeface="+mj-lt"/>
              <a:buAutoNum type="arabicPeriod"/>
            </a:pPr>
            <a:r>
              <a:rPr lang="tr-TR" dirty="0"/>
              <a:t>TVlere Yönetici Paneli Üzerinden Komut Gönderme</a:t>
            </a:r>
          </a:p>
          <a:p>
            <a:pPr marL="342900" indent="-342900">
              <a:buFont typeface="+mj-lt"/>
              <a:buAutoNum type="arabicPeriod"/>
            </a:pPr>
            <a:r>
              <a:rPr lang="tr-TR" dirty="0"/>
              <a:t>TV Yazılımının Güncellenmesi</a:t>
            </a:r>
          </a:p>
          <a:p>
            <a:pPr marL="342900" indent="-342900">
              <a:buFont typeface="+mj-lt"/>
              <a:buAutoNum type="arabicPeriod"/>
            </a:pPr>
            <a:r>
              <a:rPr lang="tr-TR" dirty="0"/>
              <a:t>TV’lere </a:t>
            </a:r>
            <a:r>
              <a:rPr lang="tr-TR" dirty="0" err="1"/>
              <a:t>Starturl</a:t>
            </a:r>
            <a:r>
              <a:rPr lang="tr-TR" dirty="0"/>
              <a:t> Ekleme</a:t>
            </a:r>
          </a:p>
          <a:p>
            <a:pPr algn="ctr"/>
            <a:endParaRPr lang="tr-TR" dirty="0"/>
          </a:p>
        </p:txBody>
      </p:sp>
    </p:spTree>
    <p:extLst>
      <p:ext uri="{BB962C8B-B14F-4D97-AF65-F5344CB8AC3E}">
        <p14:creationId xmlns:p14="http://schemas.microsoft.com/office/powerpoint/2010/main" val="421099385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483330" y="52550"/>
            <a:ext cx="8409154" cy="584775"/>
          </a:xfrm>
          <a:prstGeom prst="rect">
            <a:avLst/>
          </a:prstGeom>
        </p:spPr>
        <p:txBody>
          <a:bodyPr wrap="square">
            <a:spAutoFit/>
          </a:bodyPr>
          <a:lstStyle/>
          <a:p>
            <a:r>
              <a:rPr lang="tr-TR" sz="3200" b="1" dirty="0">
                <a:solidFill>
                  <a:schemeClr val="tx2"/>
                </a:solidFill>
              </a:rPr>
              <a:t>TV Menüsü Tanıtımı</a:t>
            </a:r>
            <a:endParaRPr lang="en-US" sz="3200" b="1" dirty="0">
              <a:solidFill>
                <a:schemeClr val="tx2"/>
              </a:solidFill>
            </a:endParaRP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86</a:t>
            </a:fld>
            <a:endParaRPr lang="en-US"/>
          </a:p>
        </p:txBody>
      </p:sp>
      <p:sp>
        <p:nvSpPr>
          <p:cNvPr id="23"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sp>
        <p:nvSpPr>
          <p:cNvPr id="4" name="TextBox 3"/>
          <p:cNvSpPr txBox="1"/>
          <p:nvPr/>
        </p:nvSpPr>
        <p:spPr>
          <a:xfrm>
            <a:off x="179512" y="1230923"/>
            <a:ext cx="8712968" cy="923330"/>
          </a:xfrm>
          <a:prstGeom prst="rect">
            <a:avLst/>
          </a:prstGeom>
          <a:noFill/>
        </p:spPr>
        <p:txBody>
          <a:bodyPr wrap="square" rtlCol="0">
            <a:spAutoFit/>
          </a:bodyPr>
          <a:lstStyle/>
          <a:p>
            <a:pPr algn="just"/>
            <a:r>
              <a:rPr lang="tr-TR" dirty="0"/>
              <a:t>Yönetici panelinden TV menüsünün altında </a:t>
            </a:r>
            <a:r>
              <a:rPr lang="tr-TR" b="1" dirty="0"/>
              <a:t>TVler, Kanallar, Kanal Grubu, Kanal Oda Kombinasyonu </a:t>
            </a:r>
            <a:r>
              <a:rPr lang="tr-TR" dirty="0"/>
              <a:t>ve</a:t>
            </a:r>
            <a:r>
              <a:rPr lang="tr-TR" b="1" dirty="0"/>
              <a:t> TV Yönetim Listesi </a:t>
            </a:r>
            <a:r>
              <a:rPr lang="tr-TR" dirty="0"/>
              <a:t>olmak üzere 5 farklı sayfa bulunmaktadır. Bu bölümde </a:t>
            </a:r>
            <a:r>
              <a:rPr lang="tr-TR" b="1" dirty="0"/>
              <a:t>TVler </a:t>
            </a:r>
            <a:r>
              <a:rPr lang="tr-TR" dirty="0"/>
              <a:t>ve</a:t>
            </a:r>
            <a:r>
              <a:rPr lang="tr-TR" b="1" dirty="0"/>
              <a:t> TV Yönetim Listesi </a:t>
            </a:r>
            <a:r>
              <a:rPr lang="tr-TR" dirty="0"/>
              <a:t>sayfaları tanıtılacaktır.</a:t>
            </a:r>
            <a:endParaRPr lang="tr-TR" b="1" dirty="0"/>
          </a:p>
        </p:txBody>
      </p:sp>
      <p:pic>
        <p:nvPicPr>
          <p:cNvPr id="7" name="Picture 6"/>
          <p:cNvPicPr>
            <a:picLocks noChangeAspect="1"/>
          </p:cNvPicPr>
          <p:nvPr/>
        </p:nvPicPr>
        <p:blipFill rotWithShape="1">
          <a:blip r:embed="rId2"/>
          <a:srcRect b="13197"/>
          <a:stretch/>
        </p:blipFill>
        <p:spPr>
          <a:xfrm>
            <a:off x="328694" y="2154253"/>
            <a:ext cx="8414604" cy="1459385"/>
          </a:xfrm>
          <a:prstGeom prst="rect">
            <a:avLst/>
          </a:prstGeom>
        </p:spPr>
      </p:pic>
    </p:spTree>
    <p:extLst>
      <p:ext uri="{BB962C8B-B14F-4D97-AF65-F5344CB8AC3E}">
        <p14:creationId xmlns:p14="http://schemas.microsoft.com/office/powerpoint/2010/main" val="304767144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483330" y="52550"/>
            <a:ext cx="8409154" cy="584775"/>
          </a:xfrm>
          <a:prstGeom prst="rect">
            <a:avLst/>
          </a:prstGeom>
        </p:spPr>
        <p:txBody>
          <a:bodyPr wrap="square">
            <a:spAutoFit/>
          </a:bodyPr>
          <a:lstStyle/>
          <a:p>
            <a:r>
              <a:rPr lang="tr-TR" sz="3200" b="1" dirty="0">
                <a:solidFill>
                  <a:schemeClr val="tx2"/>
                </a:solidFill>
              </a:rPr>
              <a:t>TVler Sayfası</a:t>
            </a:r>
            <a:endParaRPr lang="en-US" sz="3200" b="1" dirty="0">
              <a:solidFill>
                <a:schemeClr val="tx2"/>
              </a:solidFill>
            </a:endParaRP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87</a:t>
            </a:fld>
            <a:endParaRPr lang="en-US"/>
          </a:p>
        </p:txBody>
      </p:sp>
      <p:sp>
        <p:nvSpPr>
          <p:cNvPr id="23"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sp>
        <p:nvSpPr>
          <p:cNvPr id="4" name="TextBox 3"/>
          <p:cNvSpPr txBox="1"/>
          <p:nvPr/>
        </p:nvSpPr>
        <p:spPr>
          <a:xfrm>
            <a:off x="179512" y="1230923"/>
            <a:ext cx="8712968" cy="1200329"/>
          </a:xfrm>
          <a:prstGeom prst="rect">
            <a:avLst/>
          </a:prstGeom>
          <a:noFill/>
        </p:spPr>
        <p:txBody>
          <a:bodyPr wrap="square" rtlCol="0">
            <a:spAutoFit/>
          </a:bodyPr>
          <a:lstStyle/>
          <a:p>
            <a:pPr algn="just"/>
            <a:r>
              <a:rPr lang="tr-TR" dirty="0"/>
              <a:t>TVler sayfasından HotelTV sistemine kayıtlı olan bütün TVlerin hangi odaya bağlı olduğu, MAC ve IP adresleri, HotelTV anasayfasına en son hangi tarihte ulaştıkları ve TV versiyonları görülebilmektedir. Ayrıca bu sayfada TV’nin sağ tarafında bulunan bilgi alma butonuna basılarak TV’ye özel komutlar gönderilebilmektedir.</a:t>
            </a:r>
            <a:endParaRPr lang="tr-TR" b="1" dirty="0"/>
          </a:p>
        </p:txBody>
      </p:sp>
      <p:pic>
        <p:nvPicPr>
          <p:cNvPr id="2" name="Picture 1"/>
          <p:cNvPicPr>
            <a:picLocks noChangeAspect="1"/>
          </p:cNvPicPr>
          <p:nvPr/>
        </p:nvPicPr>
        <p:blipFill rotWithShape="1">
          <a:blip r:embed="rId2"/>
          <a:srcRect t="4889"/>
          <a:stretch/>
        </p:blipFill>
        <p:spPr>
          <a:xfrm>
            <a:off x="179511" y="2431252"/>
            <a:ext cx="4348527" cy="3762749"/>
          </a:xfrm>
          <a:prstGeom prst="rect">
            <a:avLst/>
          </a:prstGeom>
        </p:spPr>
      </p:pic>
      <p:pic>
        <p:nvPicPr>
          <p:cNvPr id="3" name="Picture 2"/>
          <p:cNvPicPr>
            <a:picLocks noChangeAspect="1"/>
          </p:cNvPicPr>
          <p:nvPr/>
        </p:nvPicPr>
        <p:blipFill>
          <a:blip r:embed="rId3"/>
          <a:stretch>
            <a:fillRect/>
          </a:stretch>
        </p:blipFill>
        <p:spPr>
          <a:xfrm>
            <a:off x="4615963" y="2431252"/>
            <a:ext cx="4276518" cy="3762749"/>
          </a:xfrm>
          <a:prstGeom prst="rect">
            <a:avLst/>
          </a:prstGeom>
        </p:spPr>
      </p:pic>
      <p:sp>
        <p:nvSpPr>
          <p:cNvPr id="5" name="Oval 4"/>
          <p:cNvSpPr/>
          <p:nvPr/>
        </p:nvSpPr>
        <p:spPr>
          <a:xfrm>
            <a:off x="4141177" y="3903785"/>
            <a:ext cx="237392" cy="237392"/>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67211241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483330" y="52550"/>
            <a:ext cx="8409154" cy="584775"/>
          </a:xfrm>
          <a:prstGeom prst="rect">
            <a:avLst/>
          </a:prstGeom>
        </p:spPr>
        <p:txBody>
          <a:bodyPr wrap="square">
            <a:spAutoFit/>
          </a:bodyPr>
          <a:lstStyle/>
          <a:p>
            <a:r>
              <a:rPr lang="tr-TR" sz="3200" b="1" dirty="0">
                <a:solidFill>
                  <a:schemeClr val="tx2"/>
                </a:solidFill>
              </a:rPr>
              <a:t>TV-Oda İlişkisi</a:t>
            </a:r>
            <a:endParaRPr lang="en-US" sz="3200" b="1" dirty="0">
              <a:solidFill>
                <a:schemeClr val="tx2"/>
              </a:solidFill>
            </a:endParaRP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88</a:t>
            </a:fld>
            <a:endParaRPr lang="en-US"/>
          </a:p>
        </p:txBody>
      </p:sp>
      <p:sp>
        <p:nvSpPr>
          <p:cNvPr id="23"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sp>
        <p:nvSpPr>
          <p:cNvPr id="4" name="TextBox 3"/>
          <p:cNvSpPr txBox="1"/>
          <p:nvPr/>
        </p:nvSpPr>
        <p:spPr>
          <a:xfrm>
            <a:off x="179512" y="1230923"/>
            <a:ext cx="8712968" cy="1754326"/>
          </a:xfrm>
          <a:prstGeom prst="rect">
            <a:avLst/>
          </a:prstGeom>
          <a:noFill/>
        </p:spPr>
        <p:txBody>
          <a:bodyPr wrap="square" rtlCol="0">
            <a:spAutoFit/>
          </a:bodyPr>
          <a:lstStyle/>
          <a:p>
            <a:pPr algn="just"/>
            <a:r>
              <a:rPr lang="tr-TR" dirty="0"/>
              <a:t>Yeni bir TV HotelTV anasayfasına ilk olarak ulaştığında ekrana kayıt ekranı gelmelidir. Bu ekran geldiğinde TV kumandasında </a:t>
            </a:r>
            <a:r>
              <a:rPr lang="tr-TR" b="1" dirty="0"/>
              <a:t>«1+7+5+9» </a:t>
            </a:r>
            <a:r>
              <a:rPr lang="tr-TR" dirty="0"/>
              <a:t>tuşlarına basılmalı ve </a:t>
            </a:r>
            <a:r>
              <a:rPr lang="tr-TR" b="1" dirty="0"/>
              <a:t>Oda Kaydı Ekranı</a:t>
            </a:r>
            <a:r>
              <a:rPr lang="tr-TR" dirty="0"/>
              <a:t>’na geçiş yapılmalıdır. Kumanda yön tuşlarıyla HotelTV sisteminde bulunan, TV’nin kayıt edilmek istendiği oda numarası yazılmalı ve sol üstte bulunan </a:t>
            </a:r>
            <a:r>
              <a:rPr lang="tr-TR" b="1" dirty="0"/>
              <a:t>«ARA» </a:t>
            </a:r>
            <a:r>
              <a:rPr lang="tr-TR" dirty="0"/>
              <a:t>butonuna basılmalıdır. Kayıt başarıyla tamamlandığında kumandadan </a:t>
            </a:r>
            <a:r>
              <a:rPr lang="tr-TR" b="1" dirty="0"/>
              <a:t>«BACK» </a:t>
            </a:r>
            <a:r>
              <a:rPr lang="tr-TR" dirty="0"/>
              <a:t>tuşuna basılmalı ve ana ekrana dönülmelidir.</a:t>
            </a:r>
          </a:p>
        </p:txBody>
      </p:sp>
      <p:pic>
        <p:nvPicPr>
          <p:cNvPr id="11" name="Picture 10" descr="C:\Users\ugurda\Desktop\Dosyalar\1.PNG"/>
          <p:cNvPicPr/>
          <p:nvPr/>
        </p:nvPicPr>
        <p:blipFill>
          <a:blip r:embed="rId2"/>
          <a:srcRect/>
          <a:stretch>
            <a:fillRect/>
          </a:stretch>
        </p:blipFill>
        <p:spPr bwMode="auto">
          <a:xfrm>
            <a:off x="179513" y="3270817"/>
            <a:ext cx="2713160" cy="1397654"/>
          </a:xfrm>
          <a:prstGeom prst="rect">
            <a:avLst/>
          </a:prstGeom>
          <a:noFill/>
          <a:ln w="9525">
            <a:noFill/>
            <a:miter lim="800000"/>
            <a:headEnd/>
            <a:tailEnd/>
          </a:ln>
        </p:spPr>
      </p:pic>
      <p:pic>
        <p:nvPicPr>
          <p:cNvPr id="12" name="Picture 11" descr="C:\Users\ugurda\Desktop\Dosyalar\2.PNG"/>
          <p:cNvPicPr/>
          <p:nvPr/>
        </p:nvPicPr>
        <p:blipFill>
          <a:blip r:embed="rId3"/>
          <a:srcRect/>
          <a:stretch>
            <a:fillRect/>
          </a:stretch>
        </p:blipFill>
        <p:spPr bwMode="auto">
          <a:xfrm>
            <a:off x="3156318" y="3270817"/>
            <a:ext cx="2808207" cy="1397654"/>
          </a:xfrm>
          <a:prstGeom prst="rect">
            <a:avLst/>
          </a:prstGeom>
          <a:noFill/>
          <a:ln w="9525">
            <a:noFill/>
            <a:miter lim="800000"/>
            <a:headEnd/>
            <a:tailEnd/>
          </a:ln>
        </p:spPr>
      </p:pic>
      <p:pic>
        <p:nvPicPr>
          <p:cNvPr id="13" name="Picture 12" descr="C:\Users\ugurda\Desktop\Dosyalar\3.PNG"/>
          <p:cNvPicPr/>
          <p:nvPr/>
        </p:nvPicPr>
        <p:blipFill>
          <a:blip r:embed="rId4"/>
          <a:srcRect/>
          <a:stretch>
            <a:fillRect/>
          </a:stretch>
        </p:blipFill>
        <p:spPr bwMode="auto">
          <a:xfrm>
            <a:off x="6228170" y="3270817"/>
            <a:ext cx="2664314" cy="1402311"/>
          </a:xfrm>
          <a:prstGeom prst="rect">
            <a:avLst/>
          </a:prstGeom>
          <a:noFill/>
          <a:ln w="9525">
            <a:noFill/>
            <a:miter lim="800000"/>
            <a:headEnd/>
            <a:tailEnd/>
          </a:ln>
        </p:spPr>
      </p:pic>
    </p:spTree>
    <p:extLst>
      <p:ext uri="{BB962C8B-B14F-4D97-AF65-F5344CB8AC3E}">
        <p14:creationId xmlns:p14="http://schemas.microsoft.com/office/powerpoint/2010/main" val="404926690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179513" y="52550"/>
            <a:ext cx="8712971" cy="523220"/>
          </a:xfrm>
          <a:prstGeom prst="rect">
            <a:avLst/>
          </a:prstGeom>
        </p:spPr>
        <p:txBody>
          <a:bodyPr wrap="square">
            <a:spAutoFit/>
          </a:bodyPr>
          <a:lstStyle/>
          <a:p>
            <a:r>
              <a:rPr lang="tr-TR" sz="2800" b="1" dirty="0">
                <a:solidFill>
                  <a:schemeClr val="tx2"/>
                </a:solidFill>
              </a:rPr>
              <a:t>TVlere Yönetici Paneli Üzerinden Komut Gönderme</a:t>
            </a: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89</a:t>
            </a:fld>
            <a:endParaRPr lang="en-US"/>
          </a:p>
        </p:txBody>
      </p:sp>
      <p:sp>
        <p:nvSpPr>
          <p:cNvPr id="23"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sp>
        <p:nvSpPr>
          <p:cNvPr id="4" name="TextBox 3"/>
          <p:cNvSpPr txBox="1"/>
          <p:nvPr/>
        </p:nvSpPr>
        <p:spPr>
          <a:xfrm>
            <a:off x="179512" y="1230923"/>
            <a:ext cx="8712968" cy="923330"/>
          </a:xfrm>
          <a:prstGeom prst="rect">
            <a:avLst/>
          </a:prstGeom>
          <a:noFill/>
        </p:spPr>
        <p:txBody>
          <a:bodyPr wrap="square" rtlCol="0">
            <a:spAutoFit/>
          </a:bodyPr>
          <a:lstStyle/>
          <a:p>
            <a:pPr algn="just"/>
            <a:r>
              <a:rPr lang="tr-TR" dirty="0"/>
              <a:t>HotelTV’ye kayıtlı olan ve network bağlantısı olan TV’lere yönetici paneli üzerinden her TV’ye ayrı ayrı veya toplu olarak komut gönderilebilmektedir. Bu işlem için yönetici panelinden </a:t>
            </a:r>
            <a:r>
              <a:rPr lang="tr-TR" b="1" dirty="0"/>
              <a:t>TV</a:t>
            </a:r>
            <a:r>
              <a:rPr lang="tr-TR" b="1" dirty="0">
                <a:sym typeface="Wingdings" panose="05000000000000000000" pitchFamily="2" charset="2"/>
              </a:rPr>
              <a:t>TV Yönetim Listesi </a:t>
            </a:r>
            <a:r>
              <a:rPr lang="tr-TR" dirty="0">
                <a:sym typeface="Wingdings" panose="05000000000000000000" pitchFamily="2" charset="2"/>
              </a:rPr>
              <a:t>sayfasına giriş yapılmalıdır.</a:t>
            </a:r>
            <a:endParaRPr lang="tr-TR" dirty="0"/>
          </a:p>
        </p:txBody>
      </p:sp>
      <p:pic>
        <p:nvPicPr>
          <p:cNvPr id="3" name="Picture 2"/>
          <p:cNvPicPr>
            <a:picLocks noChangeAspect="1"/>
          </p:cNvPicPr>
          <p:nvPr/>
        </p:nvPicPr>
        <p:blipFill>
          <a:blip r:embed="rId2"/>
          <a:stretch>
            <a:fillRect/>
          </a:stretch>
        </p:blipFill>
        <p:spPr>
          <a:xfrm>
            <a:off x="1323523" y="2154253"/>
            <a:ext cx="6424946" cy="4150629"/>
          </a:xfrm>
          <a:prstGeom prst="rect">
            <a:avLst/>
          </a:prstGeom>
        </p:spPr>
      </p:pic>
    </p:spTree>
    <p:extLst>
      <p:ext uri="{BB962C8B-B14F-4D97-AF65-F5344CB8AC3E}">
        <p14:creationId xmlns:p14="http://schemas.microsoft.com/office/powerpoint/2010/main" val="1236724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Rounded Rectangle 19"/>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 name="Rectangle 20"/>
          <p:cNvSpPr/>
          <p:nvPr/>
        </p:nvSpPr>
        <p:spPr>
          <a:xfrm>
            <a:off x="683568" y="3178073"/>
            <a:ext cx="184731" cy="464871"/>
          </a:xfrm>
          <a:prstGeom prst="rect">
            <a:avLst/>
          </a:prstGeom>
        </p:spPr>
        <p:txBody>
          <a:bodyPr wrap="none">
            <a:spAutoFit/>
          </a:bodyPr>
          <a:lstStyle/>
          <a:p>
            <a:pPr>
              <a:lnSpc>
                <a:spcPct val="150000"/>
              </a:lnSpc>
            </a:pPr>
            <a:endParaRPr lang="tr-TR" dirty="0"/>
          </a:p>
        </p:txBody>
      </p:sp>
      <p:sp>
        <p:nvSpPr>
          <p:cNvPr id="22" name="Rectangle 21"/>
          <p:cNvSpPr/>
          <p:nvPr/>
        </p:nvSpPr>
        <p:spPr>
          <a:xfrm>
            <a:off x="483330" y="52550"/>
            <a:ext cx="7487651" cy="584775"/>
          </a:xfrm>
          <a:prstGeom prst="rect">
            <a:avLst/>
          </a:prstGeom>
        </p:spPr>
        <p:txBody>
          <a:bodyPr wrap="square">
            <a:spAutoFit/>
          </a:bodyPr>
          <a:lstStyle/>
          <a:p>
            <a:r>
              <a:rPr lang="tr-TR" sz="3200" b="1" dirty="0">
                <a:solidFill>
                  <a:schemeClr val="tx2"/>
                </a:solidFill>
              </a:rPr>
              <a:t>Kanal Ekleme İşlemi</a:t>
            </a:r>
            <a:endParaRPr lang="en-US" sz="3200" b="1" dirty="0">
              <a:solidFill>
                <a:schemeClr val="tx2"/>
              </a:solidFill>
            </a:endParaRPr>
          </a:p>
        </p:txBody>
      </p:sp>
      <p:sp>
        <p:nvSpPr>
          <p:cNvPr id="23" name="Rounded Rectangle 22"/>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7" name="Rectangle 26"/>
          <p:cNvSpPr/>
          <p:nvPr/>
        </p:nvSpPr>
        <p:spPr>
          <a:xfrm>
            <a:off x="616820" y="1127974"/>
            <a:ext cx="8136904" cy="369332"/>
          </a:xfrm>
          <a:prstGeom prst="rect">
            <a:avLst/>
          </a:prstGeom>
        </p:spPr>
        <p:txBody>
          <a:bodyPr wrap="square">
            <a:spAutoFit/>
          </a:bodyPr>
          <a:lstStyle/>
          <a:p>
            <a:r>
              <a:rPr lang="en-US" dirty="0" err="1"/>
              <a:t>Kanal</a:t>
            </a:r>
            <a:r>
              <a:rPr lang="en-US" dirty="0"/>
              <a:t> </a:t>
            </a:r>
            <a:r>
              <a:rPr lang="en-US" dirty="0" err="1"/>
              <a:t>ekleme</a:t>
            </a:r>
            <a:r>
              <a:rPr lang="en-US" dirty="0"/>
              <a:t> </a:t>
            </a:r>
            <a:r>
              <a:rPr lang="en-US" dirty="0" err="1"/>
              <a:t>işlemi</a:t>
            </a:r>
            <a:r>
              <a:rPr lang="en-US" dirty="0"/>
              <a:t> </a:t>
            </a:r>
            <a:r>
              <a:rPr lang="en-US" dirty="0" err="1"/>
              <a:t>için</a:t>
            </a:r>
            <a:r>
              <a:rPr lang="en-US" dirty="0"/>
              <a:t> </a:t>
            </a:r>
            <a:r>
              <a:rPr lang="en-US" dirty="0" err="1"/>
              <a:t>yönetici</a:t>
            </a:r>
            <a:r>
              <a:rPr lang="en-US" dirty="0"/>
              <a:t> </a:t>
            </a:r>
            <a:r>
              <a:rPr lang="en-US" dirty="0" err="1"/>
              <a:t>panelinden</a:t>
            </a:r>
            <a:r>
              <a:rPr lang="en-US" dirty="0"/>
              <a:t> TV </a:t>
            </a:r>
            <a:r>
              <a:rPr lang="en-US" dirty="0">
                <a:sym typeface="Wingdings" panose="05000000000000000000" pitchFamily="2" charset="2"/>
              </a:rPr>
              <a:t></a:t>
            </a:r>
            <a:r>
              <a:rPr lang="en-US" dirty="0"/>
              <a:t> </a:t>
            </a:r>
            <a:r>
              <a:rPr lang="en-US" dirty="0" err="1"/>
              <a:t>Kanallar</a:t>
            </a:r>
            <a:r>
              <a:rPr lang="en-US" dirty="0"/>
              <a:t> </a:t>
            </a:r>
            <a:r>
              <a:rPr lang="en-US" dirty="0" err="1"/>
              <a:t>yoluna</a:t>
            </a:r>
            <a:r>
              <a:rPr lang="en-US" dirty="0"/>
              <a:t> </a:t>
            </a:r>
            <a:r>
              <a:rPr lang="en-US" dirty="0" err="1"/>
              <a:t>giriş</a:t>
            </a:r>
            <a:r>
              <a:rPr lang="en-US" dirty="0"/>
              <a:t> </a:t>
            </a:r>
            <a:r>
              <a:rPr lang="en-US" dirty="0" err="1"/>
              <a:t>yapılır</a:t>
            </a:r>
            <a:r>
              <a:rPr lang="tr-TR" dirty="0"/>
              <a:t>.</a:t>
            </a:r>
          </a:p>
        </p:txBody>
      </p:sp>
      <p:sp>
        <p:nvSpPr>
          <p:cNvPr id="28"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9</a:t>
            </a:fld>
            <a:endParaRPr lang="en-US"/>
          </a:p>
        </p:txBody>
      </p:sp>
      <p:sp>
        <p:nvSpPr>
          <p:cNvPr id="29"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pic>
        <p:nvPicPr>
          <p:cNvPr id="30" name="Picture 29"/>
          <p:cNvPicPr/>
          <p:nvPr/>
        </p:nvPicPr>
        <p:blipFill>
          <a:blip r:embed="rId2"/>
          <a:stretch>
            <a:fillRect/>
          </a:stretch>
        </p:blipFill>
        <p:spPr>
          <a:xfrm>
            <a:off x="868298" y="1627449"/>
            <a:ext cx="7406499" cy="1194882"/>
          </a:xfrm>
          <a:prstGeom prst="rect">
            <a:avLst/>
          </a:prstGeom>
        </p:spPr>
      </p:pic>
    </p:spTree>
    <p:extLst>
      <p:ext uri="{BB962C8B-B14F-4D97-AF65-F5344CB8AC3E}">
        <p14:creationId xmlns:p14="http://schemas.microsoft.com/office/powerpoint/2010/main" val="339896406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179513" y="52550"/>
            <a:ext cx="8712971" cy="523220"/>
          </a:xfrm>
          <a:prstGeom prst="rect">
            <a:avLst/>
          </a:prstGeom>
        </p:spPr>
        <p:txBody>
          <a:bodyPr wrap="square">
            <a:spAutoFit/>
          </a:bodyPr>
          <a:lstStyle/>
          <a:p>
            <a:r>
              <a:rPr lang="tr-TR" sz="2800" b="1" dirty="0">
                <a:solidFill>
                  <a:schemeClr val="tx2"/>
                </a:solidFill>
              </a:rPr>
              <a:t>TVlere Yönetici Paneli Üzerinden Komut Gönderme</a:t>
            </a: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90</a:t>
            </a:fld>
            <a:endParaRPr lang="en-US"/>
          </a:p>
        </p:txBody>
      </p:sp>
      <p:sp>
        <p:nvSpPr>
          <p:cNvPr id="23"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sp>
        <p:nvSpPr>
          <p:cNvPr id="4" name="TextBox 3"/>
          <p:cNvSpPr txBox="1"/>
          <p:nvPr/>
        </p:nvSpPr>
        <p:spPr>
          <a:xfrm>
            <a:off x="179512" y="1230923"/>
            <a:ext cx="8712968" cy="1477328"/>
          </a:xfrm>
          <a:prstGeom prst="rect">
            <a:avLst/>
          </a:prstGeom>
          <a:noFill/>
        </p:spPr>
        <p:txBody>
          <a:bodyPr wrap="square" rtlCol="0">
            <a:spAutoFit/>
          </a:bodyPr>
          <a:lstStyle/>
          <a:p>
            <a:pPr algn="just"/>
            <a:r>
              <a:rPr lang="tr-TR" b="1" dirty="0"/>
              <a:t>Lütfen TV Seçiniz </a:t>
            </a:r>
            <a:r>
              <a:rPr lang="tr-TR" dirty="0"/>
              <a:t>alanına tıklanarak komut gönderilmesi gereken TV’leri oda numarası veya IP adresi bilgileriyle seçilmelidir. TV’ler seçildikten sonra komut üzerine tıklanmalıdır. Sonrasında gelen </a:t>
            </a:r>
            <a:r>
              <a:rPr lang="tr-TR" b="1" dirty="0"/>
              <a:t>Başarı Durumu </a:t>
            </a:r>
            <a:r>
              <a:rPr lang="tr-TR" dirty="0"/>
              <a:t>sayfası incelenmelidir. </a:t>
            </a:r>
            <a:r>
              <a:rPr lang="tr-TR" b="1" dirty="0"/>
              <a:t>Başarılı </a:t>
            </a:r>
            <a:r>
              <a:rPr lang="tr-TR" dirty="0"/>
              <a:t>olan TV’ler çevrimiçi ve komutu almış durumdadır, </a:t>
            </a:r>
            <a:r>
              <a:rPr lang="tr-TR" b="1" dirty="0"/>
              <a:t>Başarısız </a:t>
            </a:r>
            <a:r>
              <a:rPr lang="tr-TR" dirty="0"/>
              <a:t>olan TV’ler ise çevrimdışı olduğundan komutları alamamıştır. Bu durum müşteriye iletilmelidir.</a:t>
            </a:r>
            <a:endParaRPr lang="tr-TR" b="1" dirty="0"/>
          </a:p>
        </p:txBody>
      </p:sp>
      <p:pic>
        <p:nvPicPr>
          <p:cNvPr id="2" name="Picture 1"/>
          <p:cNvPicPr>
            <a:picLocks noChangeAspect="1"/>
          </p:cNvPicPr>
          <p:nvPr/>
        </p:nvPicPr>
        <p:blipFill>
          <a:blip r:embed="rId2"/>
          <a:stretch>
            <a:fillRect/>
          </a:stretch>
        </p:blipFill>
        <p:spPr>
          <a:xfrm>
            <a:off x="179512" y="2831122"/>
            <a:ext cx="4550750" cy="3525227"/>
          </a:xfrm>
          <a:prstGeom prst="rect">
            <a:avLst/>
          </a:prstGeom>
        </p:spPr>
      </p:pic>
      <p:pic>
        <p:nvPicPr>
          <p:cNvPr id="3" name="Picture 2"/>
          <p:cNvPicPr>
            <a:picLocks noChangeAspect="1"/>
          </p:cNvPicPr>
          <p:nvPr/>
        </p:nvPicPr>
        <p:blipFill>
          <a:blip r:embed="rId3"/>
          <a:stretch>
            <a:fillRect/>
          </a:stretch>
        </p:blipFill>
        <p:spPr>
          <a:xfrm>
            <a:off x="5000133" y="2822329"/>
            <a:ext cx="3962892" cy="1101603"/>
          </a:xfrm>
          <a:prstGeom prst="rect">
            <a:avLst/>
          </a:prstGeom>
        </p:spPr>
      </p:pic>
      <p:pic>
        <p:nvPicPr>
          <p:cNvPr id="5" name="Picture 4"/>
          <p:cNvPicPr>
            <a:picLocks noChangeAspect="1"/>
          </p:cNvPicPr>
          <p:nvPr/>
        </p:nvPicPr>
        <p:blipFill>
          <a:blip r:embed="rId4"/>
          <a:stretch>
            <a:fillRect/>
          </a:stretch>
        </p:blipFill>
        <p:spPr>
          <a:xfrm>
            <a:off x="5000133" y="4027913"/>
            <a:ext cx="3943842" cy="1008775"/>
          </a:xfrm>
          <a:prstGeom prst="rect">
            <a:avLst/>
          </a:prstGeom>
        </p:spPr>
      </p:pic>
    </p:spTree>
    <p:extLst>
      <p:ext uri="{BB962C8B-B14F-4D97-AF65-F5344CB8AC3E}">
        <p14:creationId xmlns:p14="http://schemas.microsoft.com/office/powerpoint/2010/main" val="155223627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179513" y="52550"/>
            <a:ext cx="8712971" cy="523220"/>
          </a:xfrm>
          <a:prstGeom prst="rect">
            <a:avLst/>
          </a:prstGeom>
        </p:spPr>
        <p:txBody>
          <a:bodyPr wrap="square">
            <a:spAutoFit/>
          </a:bodyPr>
          <a:lstStyle/>
          <a:p>
            <a:r>
              <a:rPr lang="tr-TR" sz="2800" b="1" dirty="0">
                <a:solidFill>
                  <a:schemeClr val="tx2"/>
                </a:solidFill>
              </a:rPr>
              <a:t>TV Yazılımının Güncellenmesi</a:t>
            </a: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91</a:t>
            </a:fld>
            <a:endParaRPr lang="en-US"/>
          </a:p>
        </p:txBody>
      </p:sp>
      <p:sp>
        <p:nvSpPr>
          <p:cNvPr id="23"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sp>
        <p:nvSpPr>
          <p:cNvPr id="7" name="TextBox 6"/>
          <p:cNvSpPr txBox="1"/>
          <p:nvPr/>
        </p:nvSpPr>
        <p:spPr>
          <a:xfrm>
            <a:off x="179512" y="1230923"/>
            <a:ext cx="8712968" cy="3139321"/>
          </a:xfrm>
          <a:prstGeom prst="rect">
            <a:avLst/>
          </a:prstGeom>
          <a:noFill/>
        </p:spPr>
        <p:txBody>
          <a:bodyPr wrap="square" rtlCol="0">
            <a:spAutoFit/>
          </a:bodyPr>
          <a:lstStyle/>
          <a:p>
            <a:pPr algn="just"/>
            <a:r>
              <a:rPr lang="tr-TR" dirty="0"/>
              <a:t>Müşteriler, TV’lerinin yazılımlarının güncellenmesini isteyebilirler veya operasyonel işlemler sırasında TV’lerin güncellenmesi gerekebilir. </a:t>
            </a:r>
          </a:p>
          <a:p>
            <a:pPr algn="just"/>
            <a:endParaRPr lang="tr-TR" dirty="0"/>
          </a:p>
          <a:p>
            <a:pPr algn="just"/>
            <a:r>
              <a:rPr lang="tr-TR" dirty="0"/>
              <a:t>Müşteri, eğer yazılım güncellemesini tek bir TV için istiyorsa bu TV’nin servis menüsü fotoğrafı (Servis menüsüne Menu+4725 ile ulaşılabilir) ve TV’nin arkasında bulunan etiketin fotoğrafı istenmelidir. Sonrasında bu fotoğraflar JIRA’dan tarafımıza ticket açılarak grubumuza iletilmeli ve tarafımızdan hazırlanan yazılım dosyalarının destek sitemizde olduğu ve yazılımın, ürün koduna göre indirilmesi gerektiği müşteriye iletilmelidir. </a:t>
            </a:r>
          </a:p>
          <a:p>
            <a:pPr algn="just"/>
            <a:endParaRPr lang="tr-TR" dirty="0"/>
          </a:p>
          <a:p>
            <a:pPr algn="just"/>
            <a:r>
              <a:rPr lang="tr-TR" dirty="0"/>
              <a:t>Operasyonel işlemler için TV’ler FTP üzerinden güncellenmelidir. </a:t>
            </a:r>
            <a:r>
              <a:rPr lang="tr-TR"/>
              <a:t>Bu işlem için tarafımızdan gönderilecek FTP Update ve profil dosyaları kullanılmalıdır. </a:t>
            </a:r>
            <a:endParaRPr lang="tr-TR" dirty="0"/>
          </a:p>
        </p:txBody>
      </p:sp>
    </p:spTree>
    <p:extLst>
      <p:ext uri="{BB962C8B-B14F-4D97-AF65-F5344CB8AC3E}">
        <p14:creationId xmlns:p14="http://schemas.microsoft.com/office/powerpoint/2010/main" val="237880811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179513" y="52550"/>
            <a:ext cx="8712971" cy="523220"/>
          </a:xfrm>
          <a:prstGeom prst="rect">
            <a:avLst/>
          </a:prstGeom>
        </p:spPr>
        <p:txBody>
          <a:bodyPr wrap="square">
            <a:spAutoFit/>
          </a:bodyPr>
          <a:lstStyle/>
          <a:p>
            <a:r>
              <a:rPr lang="tr-TR" sz="2800" b="1" dirty="0">
                <a:solidFill>
                  <a:schemeClr val="tx2"/>
                </a:solidFill>
              </a:rPr>
              <a:t>TV’lere </a:t>
            </a:r>
            <a:r>
              <a:rPr lang="tr-TR" sz="2800" b="1" dirty="0" err="1">
                <a:solidFill>
                  <a:schemeClr val="tx2"/>
                </a:solidFill>
              </a:rPr>
              <a:t>Starturl</a:t>
            </a:r>
            <a:r>
              <a:rPr lang="tr-TR" sz="2800" b="1" dirty="0">
                <a:solidFill>
                  <a:schemeClr val="tx2"/>
                </a:solidFill>
              </a:rPr>
              <a:t> Ekleme</a:t>
            </a: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92</a:t>
            </a:fld>
            <a:endParaRPr lang="en-US"/>
          </a:p>
        </p:txBody>
      </p:sp>
      <p:sp>
        <p:nvSpPr>
          <p:cNvPr id="23"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sp>
        <p:nvSpPr>
          <p:cNvPr id="7" name="TextBox 6"/>
          <p:cNvSpPr txBox="1"/>
          <p:nvPr/>
        </p:nvSpPr>
        <p:spPr>
          <a:xfrm>
            <a:off x="179512" y="1230923"/>
            <a:ext cx="8712968" cy="2585323"/>
          </a:xfrm>
          <a:prstGeom prst="rect">
            <a:avLst/>
          </a:prstGeom>
          <a:noFill/>
        </p:spPr>
        <p:txBody>
          <a:bodyPr wrap="square" rtlCol="0">
            <a:spAutoFit/>
          </a:bodyPr>
          <a:lstStyle/>
          <a:p>
            <a:pPr algn="just"/>
            <a:r>
              <a:rPr lang="tr-TR" dirty="0"/>
              <a:t>Öncelikle müşteriden </a:t>
            </a:r>
            <a:r>
              <a:rPr lang="tr-TR" dirty="0" err="1"/>
              <a:t>starturl</a:t>
            </a:r>
            <a:r>
              <a:rPr lang="tr-TR" dirty="0"/>
              <a:t> eklenecek TV’nin IP’si istenir. Daha sonra Windows’ta </a:t>
            </a:r>
            <a:r>
              <a:rPr lang="tr-TR" dirty="0" err="1"/>
              <a:t>cmd</a:t>
            </a:r>
            <a:r>
              <a:rPr lang="tr-TR" dirty="0"/>
              <a:t> (</a:t>
            </a:r>
            <a:r>
              <a:rPr lang="tr-TR" dirty="0" err="1"/>
              <a:t>Command</a:t>
            </a:r>
            <a:r>
              <a:rPr lang="tr-TR" dirty="0"/>
              <a:t> </a:t>
            </a:r>
            <a:r>
              <a:rPr lang="tr-TR" dirty="0" err="1"/>
              <a:t>Line</a:t>
            </a:r>
            <a:r>
              <a:rPr lang="tr-TR" dirty="0"/>
              <a:t>) programı açılarak aşağıdaki kodla TV’ye Telnet yapılır. Örnek IP olarak 192.168.1.84 IP’si kullanılmıştır.</a:t>
            </a:r>
          </a:p>
          <a:p>
            <a:pPr algn="just"/>
            <a:endParaRPr lang="tr-TR" dirty="0"/>
          </a:p>
          <a:p>
            <a:pPr algn="just"/>
            <a:endParaRPr lang="tr-TR" dirty="0"/>
          </a:p>
          <a:p>
            <a:pPr algn="just"/>
            <a:endParaRPr lang="tr-TR" dirty="0"/>
          </a:p>
          <a:p>
            <a:pPr algn="just"/>
            <a:endParaRPr lang="tr-TR" dirty="0"/>
          </a:p>
          <a:p>
            <a:pPr algn="just"/>
            <a:r>
              <a:rPr lang="tr-TR" dirty="0"/>
              <a:t>Bu işlem yapıldıktan sonra kullanıcı adı ve şifre ekranı gelecektir. Kullanıcı adı ve şifreleri aşağıda bulabilirsiniz.</a:t>
            </a:r>
          </a:p>
        </p:txBody>
      </p:sp>
      <p:pic>
        <p:nvPicPr>
          <p:cNvPr id="3" name="Picture 2">
            <a:extLst>
              <a:ext uri="{FF2B5EF4-FFF2-40B4-BE49-F238E27FC236}">
                <a16:creationId xmlns:a16="http://schemas.microsoft.com/office/drawing/2014/main" id="{2097EFD8-2C87-4498-944C-DB4DBF8F1F93}"/>
              </a:ext>
            </a:extLst>
          </p:cNvPr>
          <p:cNvPicPr>
            <a:picLocks noChangeAspect="1"/>
          </p:cNvPicPr>
          <p:nvPr/>
        </p:nvPicPr>
        <p:blipFill rotWithShape="1">
          <a:blip r:embed="rId2"/>
          <a:srcRect b="52413"/>
          <a:stretch/>
        </p:blipFill>
        <p:spPr>
          <a:xfrm>
            <a:off x="528221" y="2154253"/>
            <a:ext cx="8087557" cy="923330"/>
          </a:xfrm>
          <a:prstGeom prst="rect">
            <a:avLst/>
          </a:prstGeom>
        </p:spPr>
      </p:pic>
      <p:graphicFrame>
        <p:nvGraphicFramePr>
          <p:cNvPr id="9" name="Table 9">
            <a:extLst>
              <a:ext uri="{FF2B5EF4-FFF2-40B4-BE49-F238E27FC236}">
                <a16:creationId xmlns:a16="http://schemas.microsoft.com/office/drawing/2014/main" id="{0E7B394F-4761-4306-BEAF-22A0C25A3DAA}"/>
              </a:ext>
            </a:extLst>
          </p:cNvPr>
          <p:cNvGraphicFramePr>
            <a:graphicFrameLocks noGrp="1"/>
          </p:cNvGraphicFramePr>
          <p:nvPr>
            <p:extLst>
              <p:ext uri="{D42A27DB-BD31-4B8C-83A1-F6EECF244321}">
                <p14:modId xmlns:p14="http://schemas.microsoft.com/office/powerpoint/2010/main" val="297131976"/>
              </p:ext>
            </p:extLst>
          </p:nvPr>
        </p:nvGraphicFramePr>
        <p:xfrm>
          <a:off x="1524000" y="3816246"/>
          <a:ext cx="6096000" cy="14833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848688863"/>
                    </a:ext>
                  </a:extLst>
                </a:gridCol>
                <a:gridCol w="2032000">
                  <a:extLst>
                    <a:ext uri="{9D8B030D-6E8A-4147-A177-3AD203B41FA5}">
                      <a16:colId xmlns:a16="http://schemas.microsoft.com/office/drawing/2014/main" val="3927477631"/>
                    </a:ext>
                  </a:extLst>
                </a:gridCol>
                <a:gridCol w="2032000">
                  <a:extLst>
                    <a:ext uri="{9D8B030D-6E8A-4147-A177-3AD203B41FA5}">
                      <a16:colId xmlns:a16="http://schemas.microsoft.com/office/drawing/2014/main" val="2665403116"/>
                    </a:ext>
                  </a:extLst>
                </a:gridCol>
              </a:tblGrid>
              <a:tr h="370840">
                <a:tc>
                  <a:txBody>
                    <a:bodyPr/>
                    <a:lstStyle/>
                    <a:p>
                      <a:r>
                        <a:rPr lang="tr-TR" dirty="0"/>
                        <a:t>Model</a:t>
                      </a:r>
                    </a:p>
                  </a:txBody>
                  <a:tcPr/>
                </a:tc>
                <a:tc>
                  <a:txBody>
                    <a:bodyPr/>
                    <a:lstStyle/>
                    <a:p>
                      <a:r>
                        <a:rPr lang="tr-TR" dirty="0"/>
                        <a:t>Kullanıcı Adı</a:t>
                      </a:r>
                    </a:p>
                  </a:txBody>
                  <a:tcPr/>
                </a:tc>
                <a:tc>
                  <a:txBody>
                    <a:bodyPr/>
                    <a:lstStyle/>
                    <a:p>
                      <a:r>
                        <a:rPr lang="tr-TR" dirty="0"/>
                        <a:t>Şifre</a:t>
                      </a:r>
                    </a:p>
                  </a:txBody>
                  <a:tcPr/>
                </a:tc>
                <a:extLst>
                  <a:ext uri="{0D108BD9-81ED-4DB2-BD59-A6C34878D82A}">
                    <a16:rowId xmlns:a16="http://schemas.microsoft.com/office/drawing/2014/main" val="2696452450"/>
                  </a:ext>
                </a:extLst>
              </a:tr>
              <a:tr h="370840">
                <a:tc>
                  <a:txBody>
                    <a:bodyPr/>
                    <a:lstStyle/>
                    <a:p>
                      <a:r>
                        <a:rPr lang="tr-TR" dirty="0"/>
                        <a:t>MB90-MB95</a:t>
                      </a:r>
                    </a:p>
                  </a:txBody>
                  <a:tcPr/>
                </a:tc>
                <a:tc>
                  <a:txBody>
                    <a:bodyPr/>
                    <a:lstStyle/>
                    <a:p>
                      <a:r>
                        <a:rPr lang="tr-TR" dirty="0" err="1"/>
                        <a:t>root</a:t>
                      </a:r>
                      <a:endParaRPr lang="tr-TR" dirty="0"/>
                    </a:p>
                  </a:txBody>
                  <a:tcPr/>
                </a:tc>
                <a:tc>
                  <a:txBody>
                    <a:bodyPr/>
                    <a:lstStyle/>
                    <a:p>
                      <a:r>
                        <a:rPr lang="tr-TR" dirty="0"/>
                        <a:t>mb904725</a:t>
                      </a:r>
                    </a:p>
                  </a:txBody>
                  <a:tcPr/>
                </a:tc>
                <a:extLst>
                  <a:ext uri="{0D108BD9-81ED-4DB2-BD59-A6C34878D82A}">
                    <a16:rowId xmlns:a16="http://schemas.microsoft.com/office/drawing/2014/main" val="3129349758"/>
                  </a:ext>
                </a:extLst>
              </a:tr>
              <a:tr h="370840">
                <a:tc>
                  <a:txBody>
                    <a:bodyPr/>
                    <a:lstStyle/>
                    <a:p>
                      <a:r>
                        <a:rPr lang="tr-TR" dirty="0"/>
                        <a:t>MB110</a:t>
                      </a:r>
                    </a:p>
                  </a:txBody>
                  <a:tcPr/>
                </a:tc>
                <a:tc>
                  <a:txBody>
                    <a:bodyPr/>
                    <a:lstStyle/>
                    <a:p>
                      <a:r>
                        <a:rPr lang="tr-TR" dirty="0" err="1"/>
                        <a:t>root</a:t>
                      </a:r>
                      <a:endParaRPr lang="tr-TR" dirty="0"/>
                    </a:p>
                  </a:txBody>
                  <a:tcPr/>
                </a:tc>
                <a:tc>
                  <a:txBody>
                    <a:bodyPr/>
                    <a:lstStyle/>
                    <a:p>
                      <a:r>
                        <a:rPr lang="tr-TR" dirty="0"/>
                        <a:t>mb1104725</a:t>
                      </a:r>
                    </a:p>
                  </a:txBody>
                  <a:tcPr/>
                </a:tc>
                <a:extLst>
                  <a:ext uri="{0D108BD9-81ED-4DB2-BD59-A6C34878D82A}">
                    <a16:rowId xmlns:a16="http://schemas.microsoft.com/office/drawing/2014/main" val="2799089683"/>
                  </a:ext>
                </a:extLst>
              </a:tr>
              <a:tr h="370840">
                <a:tc>
                  <a:txBody>
                    <a:bodyPr/>
                    <a:lstStyle/>
                    <a:p>
                      <a:r>
                        <a:rPr lang="tr-TR" dirty="0"/>
                        <a:t>MB120</a:t>
                      </a:r>
                    </a:p>
                  </a:txBody>
                  <a:tcPr/>
                </a:tc>
                <a:tc>
                  <a:txBody>
                    <a:bodyPr/>
                    <a:lstStyle/>
                    <a:p>
                      <a:r>
                        <a:rPr lang="tr-TR" dirty="0" err="1"/>
                        <a:t>root</a:t>
                      </a:r>
                      <a:endParaRPr lang="tr-TR" dirty="0"/>
                    </a:p>
                  </a:txBody>
                  <a:tcPr/>
                </a:tc>
                <a:tc>
                  <a:txBody>
                    <a:bodyPr/>
                    <a:lstStyle/>
                    <a:p>
                      <a:r>
                        <a:rPr lang="tr-TR" dirty="0"/>
                        <a:t>mb1204725</a:t>
                      </a:r>
                    </a:p>
                  </a:txBody>
                  <a:tcPr/>
                </a:tc>
                <a:extLst>
                  <a:ext uri="{0D108BD9-81ED-4DB2-BD59-A6C34878D82A}">
                    <a16:rowId xmlns:a16="http://schemas.microsoft.com/office/drawing/2014/main" val="1183599223"/>
                  </a:ext>
                </a:extLst>
              </a:tr>
            </a:tbl>
          </a:graphicData>
        </a:graphic>
      </p:graphicFrame>
    </p:spTree>
    <p:extLst>
      <p:ext uri="{BB962C8B-B14F-4D97-AF65-F5344CB8AC3E}">
        <p14:creationId xmlns:p14="http://schemas.microsoft.com/office/powerpoint/2010/main" val="427929821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179513" y="52550"/>
            <a:ext cx="8712971" cy="523220"/>
          </a:xfrm>
          <a:prstGeom prst="rect">
            <a:avLst/>
          </a:prstGeom>
        </p:spPr>
        <p:txBody>
          <a:bodyPr wrap="square">
            <a:spAutoFit/>
          </a:bodyPr>
          <a:lstStyle/>
          <a:p>
            <a:r>
              <a:rPr lang="tr-TR" sz="2800" b="1" dirty="0">
                <a:solidFill>
                  <a:schemeClr val="tx2"/>
                </a:solidFill>
              </a:rPr>
              <a:t>TV’lere </a:t>
            </a:r>
            <a:r>
              <a:rPr lang="tr-TR" sz="2800" b="1" dirty="0" err="1">
                <a:solidFill>
                  <a:schemeClr val="tx2"/>
                </a:solidFill>
              </a:rPr>
              <a:t>Starturl</a:t>
            </a:r>
            <a:r>
              <a:rPr lang="tr-TR" sz="2800" b="1" dirty="0">
                <a:solidFill>
                  <a:schemeClr val="tx2"/>
                </a:solidFill>
              </a:rPr>
              <a:t> Ekleme</a:t>
            </a: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Slide Number Placeholder 2"/>
          <p:cNvSpPr>
            <a:spLocks noGrp="1"/>
          </p:cNvSpPr>
          <p:nvPr>
            <p:ph type="sldNum" sz="quarter" idx="12"/>
          </p:nvPr>
        </p:nvSpPr>
        <p:spPr>
          <a:xfrm>
            <a:off x="5334024" y="6356350"/>
            <a:ext cx="1450800" cy="365125"/>
          </a:xfrm>
        </p:spPr>
        <p:txBody>
          <a:bodyPr/>
          <a:lstStyle/>
          <a:p>
            <a:fld id="{221F8894-E99A-C24B-9F27-2643E2117A13}" type="slidenum">
              <a:rPr lang="en-US" smtClean="0"/>
              <a:t>93</a:t>
            </a:fld>
            <a:endParaRPr lang="en-US"/>
          </a:p>
        </p:txBody>
      </p:sp>
      <p:sp>
        <p:nvSpPr>
          <p:cNvPr id="23" name="Footer Placeholder 3"/>
          <p:cNvSpPr>
            <a:spLocks noGrp="1"/>
          </p:cNvSpPr>
          <p:nvPr>
            <p:ph type="ftr" sz="quarter" idx="11"/>
          </p:nvPr>
        </p:nvSpPr>
        <p:spPr>
          <a:xfrm>
            <a:off x="3545733" y="6356350"/>
            <a:ext cx="1454400" cy="365125"/>
          </a:xfrm>
        </p:spPr>
        <p:txBody>
          <a:bodyPr/>
          <a:lstStyle/>
          <a:p>
            <a:r>
              <a:rPr lang="en-US"/>
              <a:t>A0.3</a:t>
            </a:r>
            <a:endParaRPr lang="en-US" dirty="0"/>
          </a:p>
        </p:txBody>
      </p:sp>
      <p:sp>
        <p:nvSpPr>
          <p:cNvPr id="7" name="TextBox 6"/>
          <p:cNvSpPr txBox="1"/>
          <p:nvPr/>
        </p:nvSpPr>
        <p:spPr>
          <a:xfrm>
            <a:off x="179512" y="1230923"/>
            <a:ext cx="8712968" cy="2308324"/>
          </a:xfrm>
          <a:prstGeom prst="rect">
            <a:avLst/>
          </a:prstGeom>
          <a:noFill/>
        </p:spPr>
        <p:txBody>
          <a:bodyPr wrap="square" rtlCol="0">
            <a:spAutoFit/>
          </a:bodyPr>
          <a:lstStyle/>
          <a:p>
            <a:pPr algn="just"/>
            <a:r>
              <a:rPr lang="tr-TR" dirty="0"/>
              <a:t>Kullanıcı adı ve şifre girildikten sonra aşağıdaki kodlar yazılır ve «</a:t>
            </a:r>
            <a:r>
              <a:rPr lang="tr-TR" dirty="0" err="1"/>
              <a:t>Enter</a:t>
            </a:r>
            <a:r>
              <a:rPr lang="tr-TR" dirty="0"/>
              <a:t>» tuşuna basılır.</a:t>
            </a:r>
          </a:p>
          <a:p>
            <a:pPr algn="just"/>
            <a:endParaRPr lang="tr-TR" dirty="0"/>
          </a:p>
          <a:p>
            <a:pPr algn="just"/>
            <a:endParaRPr lang="tr-TR" dirty="0"/>
          </a:p>
          <a:p>
            <a:pPr algn="just"/>
            <a:endParaRPr lang="tr-TR" dirty="0"/>
          </a:p>
          <a:p>
            <a:pPr algn="just"/>
            <a:endParaRPr lang="tr-TR" dirty="0"/>
          </a:p>
          <a:p>
            <a:pPr algn="just"/>
            <a:r>
              <a:rPr lang="tr-TR" dirty="0"/>
              <a:t>«i» tuşuna basılarak yazma </a:t>
            </a:r>
            <a:r>
              <a:rPr lang="tr-TR" dirty="0" err="1"/>
              <a:t>moduna</a:t>
            </a:r>
            <a:r>
              <a:rPr lang="tr-TR" dirty="0"/>
              <a:t> geçilir ve </a:t>
            </a:r>
            <a:r>
              <a:rPr lang="tr-TR" dirty="0" err="1"/>
              <a:t>starturl</a:t>
            </a:r>
            <a:r>
              <a:rPr lang="tr-TR" dirty="0"/>
              <a:t> yazılır. </a:t>
            </a:r>
            <a:r>
              <a:rPr lang="tr-TR" dirty="0" err="1"/>
              <a:t>Starturl</a:t>
            </a:r>
            <a:r>
              <a:rPr lang="tr-TR" dirty="0"/>
              <a:t> yazıldıktan sonra «ESC» butonuna basılır ve ardından «:» «w» ve «q» butonlarına basılır. Bu işlemler sonrasında «</a:t>
            </a:r>
            <a:r>
              <a:rPr lang="tr-TR" dirty="0" err="1"/>
              <a:t>Enter</a:t>
            </a:r>
            <a:r>
              <a:rPr lang="tr-TR" dirty="0"/>
              <a:t>» tuşuna basılarak işlem sonlandırılır.</a:t>
            </a:r>
          </a:p>
        </p:txBody>
      </p:sp>
      <p:pic>
        <p:nvPicPr>
          <p:cNvPr id="2" name="Picture 1">
            <a:extLst>
              <a:ext uri="{FF2B5EF4-FFF2-40B4-BE49-F238E27FC236}">
                <a16:creationId xmlns:a16="http://schemas.microsoft.com/office/drawing/2014/main" id="{C020F708-142F-4E9E-ACA3-C42328C2957A}"/>
              </a:ext>
            </a:extLst>
          </p:cNvPr>
          <p:cNvPicPr>
            <a:picLocks noChangeAspect="1"/>
          </p:cNvPicPr>
          <p:nvPr/>
        </p:nvPicPr>
        <p:blipFill>
          <a:blip r:embed="rId2"/>
          <a:stretch>
            <a:fillRect/>
          </a:stretch>
        </p:blipFill>
        <p:spPr>
          <a:xfrm>
            <a:off x="2544145" y="1600255"/>
            <a:ext cx="3457575" cy="952500"/>
          </a:xfrm>
          <a:prstGeom prst="rect">
            <a:avLst/>
          </a:prstGeom>
        </p:spPr>
      </p:pic>
      <p:pic>
        <p:nvPicPr>
          <p:cNvPr id="5" name="Picture 4">
            <a:extLst>
              <a:ext uri="{FF2B5EF4-FFF2-40B4-BE49-F238E27FC236}">
                <a16:creationId xmlns:a16="http://schemas.microsoft.com/office/drawing/2014/main" id="{4E589821-67A0-4A37-82D8-A41F3DD1A053}"/>
              </a:ext>
            </a:extLst>
          </p:cNvPr>
          <p:cNvPicPr>
            <a:picLocks noChangeAspect="1"/>
          </p:cNvPicPr>
          <p:nvPr/>
        </p:nvPicPr>
        <p:blipFill>
          <a:blip r:embed="rId3"/>
          <a:stretch>
            <a:fillRect/>
          </a:stretch>
        </p:blipFill>
        <p:spPr>
          <a:xfrm>
            <a:off x="2315544" y="3530701"/>
            <a:ext cx="3914775" cy="1885950"/>
          </a:xfrm>
          <a:prstGeom prst="rect">
            <a:avLst/>
          </a:prstGeom>
        </p:spPr>
      </p:pic>
    </p:spTree>
    <p:extLst>
      <p:ext uri="{BB962C8B-B14F-4D97-AF65-F5344CB8AC3E}">
        <p14:creationId xmlns:p14="http://schemas.microsoft.com/office/powerpoint/2010/main" val="336533784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p:cNvSpPr/>
          <p:nvPr/>
        </p:nvSpPr>
        <p:spPr>
          <a:xfrm>
            <a:off x="4479637" y="3059668"/>
            <a:ext cx="184731" cy="369332"/>
          </a:xfrm>
          <a:prstGeom prst="rect">
            <a:avLst/>
          </a:prstGeom>
        </p:spPr>
        <p:txBody>
          <a:bodyPr wrap="none">
            <a:spAutoFit/>
          </a:bodyPr>
          <a:lstStyle/>
          <a:p>
            <a:pPr algn="ctr"/>
            <a:endParaRPr lang="tr-TR" b="1" dirty="0">
              <a:solidFill>
                <a:schemeClr val="accent1"/>
              </a:solidFill>
            </a:endParaRPr>
          </a:p>
        </p:txBody>
      </p:sp>
      <p:sp>
        <p:nvSpPr>
          <p:cNvPr id="3" name="Slide Number Placeholder 2"/>
          <p:cNvSpPr>
            <a:spLocks noGrp="1"/>
          </p:cNvSpPr>
          <p:nvPr>
            <p:ph type="sldNum" sz="quarter" idx="12"/>
          </p:nvPr>
        </p:nvSpPr>
        <p:spPr/>
        <p:txBody>
          <a:bodyPr/>
          <a:lstStyle/>
          <a:p>
            <a:fld id="{221F8894-E99A-C24B-9F27-2643E2117A13}" type="slidenum">
              <a:rPr lang="en-US" smtClean="0"/>
              <a:t>94</a:t>
            </a:fld>
            <a:endParaRPr lang="en-US"/>
          </a:p>
        </p:txBody>
      </p:sp>
      <p:sp>
        <p:nvSpPr>
          <p:cNvPr id="4" name="Footer Placeholder 3"/>
          <p:cNvSpPr>
            <a:spLocks noGrp="1"/>
          </p:cNvSpPr>
          <p:nvPr>
            <p:ph type="ftr" sz="quarter" idx="11"/>
          </p:nvPr>
        </p:nvSpPr>
        <p:spPr/>
        <p:txBody>
          <a:bodyPr/>
          <a:lstStyle/>
          <a:p>
            <a:r>
              <a:rPr lang="en-US"/>
              <a:t>A0.3</a:t>
            </a:r>
            <a:endParaRPr lang="en-US" dirty="0"/>
          </a:p>
        </p:txBody>
      </p:sp>
      <p:sp>
        <p:nvSpPr>
          <p:cNvPr id="5" name="TextBox 4"/>
          <p:cNvSpPr txBox="1"/>
          <p:nvPr/>
        </p:nvSpPr>
        <p:spPr>
          <a:xfrm>
            <a:off x="782515" y="1371600"/>
            <a:ext cx="7666893" cy="1754326"/>
          </a:xfrm>
          <a:prstGeom prst="rect">
            <a:avLst/>
          </a:prstGeom>
          <a:noFill/>
        </p:spPr>
        <p:txBody>
          <a:bodyPr wrap="square" rtlCol="0">
            <a:spAutoFit/>
          </a:bodyPr>
          <a:lstStyle/>
          <a:p>
            <a:pPr algn="ctr"/>
            <a:r>
              <a:rPr lang="tr-TR" sz="6000" dirty="0"/>
              <a:t>Bölüm 9</a:t>
            </a:r>
          </a:p>
          <a:p>
            <a:pPr algn="ctr"/>
            <a:r>
              <a:rPr lang="tr-TR" sz="4800" dirty="0"/>
              <a:t>Servisler</a:t>
            </a:r>
          </a:p>
        </p:txBody>
      </p:sp>
    </p:spTree>
    <p:extLst>
      <p:ext uri="{BB962C8B-B14F-4D97-AF65-F5344CB8AC3E}">
        <p14:creationId xmlns:p14="http://schemas.microsoft.com/office/powerpoint/2010/main" val="47622019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179513" y="52550"/>
            <a:ext cx="8712971" cy="523220"/>
          </a:xfrm>
          <a:prstGeom prst="rect">
            <a:avLst/>
          </a:prstGeom>
        </p:spPr>
        <p:txBody>
          <a:bodyPr wrap="square">
            <a:spAutoFit/>
          </a:bodyPr>
          <a:lstStyle/>
          <a:p>
            <a:r>
              <a:rPr lang="tr-TR" sz="2800" b="1" dirty="0">
                <a:solidFill>
                  <a:schemeClr val="tx2"/>
                </a:solidFill>
              </a:rPr>
              <a:t>Telefon Numarası Ekleme</a:t>
            </a: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Footer Placeholder 3"/>
          <p:cNvSpPr>
            <a:spLocks noGrp="1"/>
          </p:cNvSpPr>
          <p:nvPr>
            <p:ph type="ftr" sz="quarter" idx="11"/>
          </p:nvPr>
        </p:nvSpPr>
        <p:spPr/>
        <p:txBody>
          <a:bodyPr/>
          <a:lstStyle/>
          <a:p>
            <a:r>
              <a:rPr lang="en-US"/>
              <a:t>A0.3</a:t>
            </a:r>
            <a:endParaRPr lang="en-US" dirty="0"/>
          </a:p>
        </p:txBody>
      </p:sp>
      <p:sp>
        <p:nvSpPr>
          <p:cNvPr id="22" name="Slide Number Placeholder 2"/>
          <p:cNvSpPr>
            <a:spLocks noGrp="1"/>
          </p:cNvSpPr>
          <p:nvPr>
            <p:ph type="sldNum" sz="quarter" idx="12"/>
          </p:nvPr>
        </p:nvSpPr>
        <p:spPr/>
        <p:txBody>
          <a:bodyPr/>
          <a:lstStyle/>
          <a:p>
            <a:fld id="{221F8894-E99A-C24B-9F27-2643E2117A13}" type="slidenum">
              <a:rPr lang="en-US" smtClean="0"/>
              <a:t>95</a:t>
            </a:fld>
            <a:endParaRPr lang="en-US"/>
          </a:p>
        </p:txBody>
      </p:sp>
      <p:sp>
        <p:nvSpPr>
          <p:cNvPr id="4" name="TextBox 3"/>
          <p:cNvSpPr txBox="1"/>
          <p:nvPr/>
        </p:nvSpPr>
        <p:spPr>
          <a:xfrm>
            <a:off x="179512" y="1230923"/>
            <a:ext cx="8712968" cy="646331"/>
          </a:xfrm>
          <a:prstGeom prst="rect">
            <a:avLst/>
          </a:prstGeom>
          <a:noFill/>
        </p:spPr>
        <p:txBody>
          <a:bodyPr wrap="square" rtlCol="0">
            <a:spAutoFit/>
          </a:bodyPr>
          <a:lstStyle/>
          <a:p>
            <a:pPr algn="just"/>
            <a:r>
              <a:rPr lang="tr-TR" b="1" dirty="0"/>
              <a:t>«Servisler</a:t>
            </a:r>
            <a:r>
              <a:rPr lang="tr-TR" b="1" dirty="0">
                <a:sym typeface="Wingdings" panose="05000000000000000000" pitchFamily="2" charset="2"/>
              </a:rPr>
              <a:t>Hotel ServisleriTelefon NumaralarıNew» </a:t>
            </a:r>
            <a:r>
              <a:rPr lang="tr-TR" dirty="0">
                <a:sym typeface="Wingdings" panose="05000000000000000000" pitchFamily="2" charset="2"/>
              </a:rPr>
              <a:t>seçeneği tıklandıktan sonra aşağıdaki gibi ekrana gelir ve ilgili alanlar doldurulur.</a:t>
            </a:r>
          </a:p>
        </p:txBody>
      </p:sp>
      <p:pic>
        <p:nvPicPr>
          <p:cNvPr id="2" name="Picture 1"/>
          <p:cNvPicPr>
            <a:picLocks noChangeAspect="1"/>
          </p:cNvPicPr>
          <p:nvPr/>
        </p:nvPicPr>
        <p:blipFill>
          <a:blip r:embed="rId3"/>
          <a:stretch>
            <a:fillRect/>
          </a:stretch>
        </p:blipFill>
        <p:spPr>
          <a:xfrm>
            <a:off x="179513" y="1943100"/>
            <a:ext cx="8712971" cy="3903518"/>
          </a:xfrm>
          <a:prstGeom prst="rect">
            <a:avLst/>
          </a:prstGeom>
        </p:spPr>
      </p:pic>
    </p:spTree>
    <p:extLst>
      <p:ext uri="{BB962C8B-B14F-4D97-AF65-F5344CB8AC3E}">
        <p14:creationId xmlns:p14="http://schemas.microsoft.com/office/powerpoint/2010/main" val="34514890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179513" y="52550"/>
            <a:ext cx="8712971" cy="523220"/>
          </a:xfrm>
          <a:prstGeom prst="rect">
            <a:avLst/>
          </a:prstGeom>
        </p:spPr>
        <p:txBody>
          <a:bodyPr wrap="square">
            <a:spAutoFit/>
          </a:bodyPr>
          <a:lstStyle/>
          <a:p>
            <a:r>
              <a:rPr lang="tr-TR" sz="2800" b="1" dirty="0">
                <a:solidFill>
                  <a:schemeClr val="tx2"/>
                </a:solidFill>
              </a:rPr>
              <a:t>Gezilecek Yerler</a:t>
            </a: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Footer Placeholder 3"/>
          <p:cNvSpPr>
            <a:spLocks noGrp="1"/>
          </p:cNvSpPr>
          <p:nvPr>
            <p:ph type="ftr" sz="quarter" idx="11"/>
          </p:nvPr>
        </p:nvSpPr>
        <p:spPr/>
        <p:txBody>
          <a:bodyPr/>
          <a:lstStyle/>
          <a:p>
            <a:r>
              <a:rPr lang="en-US"/>
              <a:t>A0.3</a:t>
            </a:r>
            <a:endParaRPr lang="en-US" dirty="0"/>
          </a:p>
        </p:txBody>
      </p:sp>
      <p:sp>
        <p:nvSpPr>
          <p:cNvPr id="22" name="Slide Number Placeholder 2"/>
          <p:cNvSpPr>
            <a:spLocks noGrp="1"/>
          </p:cNvSpPr>
          <p:nvPr>
            <p:ph type="sldNum" sz="quarter" idx="12"/>
          </p:nvPr>
        </p:nvSpPr>
        <p:spPr/>
        <p:txBody>
          <a:bodyPr/>
          <a:lstStyle/>
          <a:p>
            <a:fld id="{221F8894-E99A-C24B-9F27-2643E2117A13}" type="slidenum">
              <a:rPr lang="en-US" smtClean="0"/>
              <a:t>96</a:t>
            </a:fld>
            <a:endParaRPr lang="en-US"/>
          </a:p>
        </p:txBody>
      </p:sp>
      <p:sp>
        <p:nvSpPr>
          <p:cNvPr id="4" name="TextBox 3"/>
          <p:cNvSpPr txBox="1"/>
          <p:nvPr/>
        </p:nvSpPr>
        <p:spPr>
          <a:xfrm>
            <a:off x="179512" y="1230923"/>
            <a:ext cx="8712968" cy="1477328"/>
          </a:xfrm>
          <a:prstGeom prst="rect">
            <a:avLst/>
          </a:prstGeom>
          <a:noFill/>
        </p:spPr>
        <p:txBody>
          <a:bodyPr wrap="square" rtlCol="0">
            <a:spAutoFit/>
          </a:bodyPr>
          <a:lstStyle/>
          <a:p>
            <a:pPr algn="just"/>
            <a:r>
              <a:rPr lang="tr-TR" b="1" dirty="0"/>
              <a:t>«Servisler</a:t>
            </a:r>
            <a:r>
              <a:rPr lang="tr-TR" b="1" dirty="0">
                <a:sym typeface="Wingdings" panose="05000000000000000000" pitchFamily="2" charset="2"/>
              </a:rPr>
              <a:t>Gezilecek YerlerNew» </a:t>
            </a:r>
            <a:r>
              <a:rPr lang="tr-TR" dirty="0">
                <a:sym typeface="Wingdings" panose="05000000000000000000" pitchFamily="2" charset="2"/>
              </a:rPr>
              <a:t>seçeneği tıklandıktan sonra aşağıdaki gibi ekrana gelir ve ilgili alanlar doldurulur.</a:t>
            </a:r>
          </a:p>
          <a:p>
            <a:pPr algn="just"/>
            <a:endParaRPr lang="tr-TR" dirty="0">
              <a:sym typeface="Wingdings" panose="05000000000000000000" pitchFamily="2" charset="2"/>
            </a:endParaRPr>
          </a:p>
          <a:p>
            <a:pPr algn="just"/>
            <a:endParaRPr lang="tr-TR" dirty="0">
              <a:sym typeface="Wingdings" panose="05000000000000000000" pitchFamily="2" charset="2"/>
            </a:endParaRPr>
          </a:p>
          <a:p>
            <a:pPr algn="just"/>
            <a:endParaRPr lang="tr-TR" dirty="0">
              <a:sym typeface="Wingdings" panose="05000000000000000000" pitchFamily="2" charset="2"/>
            </a:endParaRPr>
          </a:p>
        </p:txBody>
      </p:sp>
      <p:pic>
        <p:nvPicPr>
          <p:cNvPr id="3" name="Picture 2"/>
          <p:cNvPicPr>
            <a:picLocks noChangeAspect="1"/>
          </p:cNvPicPr>
          <p:nvPr/>
        </p:nvPicPr>
        <p:blipFill>
          <a:blip r:embed="rId3"/>
          <a:stretch>
            <a:fillRect/>
          </a:stretch>
        </p:blipFill>
        <p:spPr>
          <a:xfrm>
            <a:off x="179513" y="2105170"/>
            <a:ext cx="8712968" cy="4018540"/>
          </a:xfrm>
          <a:prstGeom prst="rect">
            <a:avLst/>
          </a:prstGeom>
        </p:spPr>
      </p:pic>
    </p:spTree>
    <p:extLst>
      <p:ext uri="{BB962C8B-B14F-4D97-AF65-F5344CB8AC3E}">
        <p14:creationId xmlns:p14="http://schemas.microsoft.com/office/powerpoint/2010/main" val="317678399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179513" y="52550"/>
            <a:ext cx="8712971" cy="523220"/>
          </a:xfrm>
          <a:prstGeom prst="rect">
            <a:avLst/>
          </a:prstGeom>
        </p:spPr>
        <p:txBody>
          <a:bodyPr wrap="square">
            <a:spAutoFit/>
          </a:bodyPr>
          <a:lstStyle/>
          <a:p>
            <a:r>
              <a:rPr lang="tr-TR" sz="2800" b="1" dirty="0">
                <a:solidFill>
                  <a:schemeClr val="tx2"/>
                </a:solidFill>
              </a:rPr>
              <a:t>Otel Aktiviteleri</a:t>
            </a: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Footer Placeholder 3"/>
          <p:cNvSpPr>
            <a:spLocks noGrp="1"/>
          </p:cNvSpPr>
          <p:nvPr>
            <p:ph type="ftr" sz="quarter" idx="11"/>
          </p:nvPr>
        </p:nvSpPr>
        <p:spPr/>
        <p:txBody>
          <a:bodyPr/>
          <a:lstStyle/>
          <a:p>
            <a:r>
              <a:rPr lang="en-US"/>
              <a:t>A0.3</a:t>
            </a:r>
            <a:endParaRPr lang="en-US" dirty="0"/>
          </a:p>
        </p:txBody>
      </p:sp>
      <p:sp>
        <p:nvSpPr>
          <p:cNvPr id="22" name="Slide Number Placeholder 2"/>
          <p:cNvSpPr>
            <a:spLocks noGrp="1"/>
          </p:cNvSpPr>
          <p:nvPr>
            <p:ph type="sldNum" sz="quarter" idx="12"/>
          </p:nvPr>
        </p:nvSpPr>
        <p:spPr/>
        <p:txBody>
          <a:bodyPr/>
          <a:lstStyle/>
          <a:p>
            <a:fld id="{221F8894-E99A-C24B-9F27-2643E2117A13}" type="slidenum">
              <a:rPr lang="en-US" smtClean="0"/>
              <a:t>97</a:t>
            </a:fld>
            <a:endParaRPr lang="en-US"/>
          </a:p>
        </p:txBody>
      </p:sp>
      <p:sp>
        <p:nvSpPr>
          <p:cNvPr id="4" name="TextBox 3"/>
          <p:cNvSpPr txBox="1"/>
          <p:nvPr/>
        </p:nvSpPr>
        <p:spPr>
          <a:xfrm>
            <a:off x="179512" y="1230923"/>
            <a:ext cx="8712968" cy="2031325"/>
          </a:xfrm>
          <a:prstGeom prst="rect">
            <a:avLst/>
          </a:prstGeom>
          <a:noFill/>
        </p:spPr>
        <p:txBody>
          <a:bodyPr wrap="square" rtlCol="0">
            <a:spAutoFit/>
          </a:bodyPr>
          <a:lstStyle/>
          <a:p>
            <a:pPr algn="just"/>
            <a:r>
              <a:rPr lang="tr-TR" b="1" dirty="0"/>
              <a:t>«Servisler</a:t>
            </a:r>
            <a:r>
              <a:rPr lang="tr-TR" b="1" dirty="0">
                <a:sym typeface="Wingdings" panose="05000000000000000000" pitchFamily="2" charset="2"/>
              </a:rPr>
              <a:t>Otel AktiviteleriNew» </a:t>
            </a:r>
            <a:r>
              <a:rPr lang="tr-TR" dirty="0">
                <a:sym typeface="Wingdings" panose="05000000000000000000" pitchFamily="2" charset="2"/>
              </a:rPr>
              <a:t>seçeneği tıklandıktan sonra aşağıdaki gibi ekrana gelir ve ilgili alanlar doldurulduktan sonra </a:t>
            </a:r>
            <a:r>
              <a:rPr lang="tr-TR" b="1" dirty="0">
                <a:sym typeface="Wingdings" panose="05000000000000000000" pitchFamily="2" charset="2"/>
              </a:rPr>
              <a:t>«oluştur» </a:t>
            </a:r>
            <a:r>
              <a:rPr lang="tr-TR" dirty="0">
                <a:sym typeface="Wingdings" panose="05000000000000000000" pitchFamily="2" charset="2"/>
              </a:rPr>
              <a:t>seçeneği tıklanır.</a:t>
            </a:r>
          </a:p>
          <a:p>
            <a:pPr algn="just"/>
            <a:endParaRPr lang="tr-TR" dirty="0">
              <a:sym typeface="Wingdings" panose="05000000000000000000" pitchFamily="2" charset="2"/>
            </a:endParaRPr>
          </a:p>
          <a:p>
            <a:pPr algn="just"/>
            <a:endParaRPr lang="tr-TR" dirty="0">
              <a:sym typeface="Wingdings" panose="05000000000000000000" pitchFamily="2" charset="2"/>
            </a:endParaRPr>
          </a:p>
          <a:p>
            <a:pPr algn="just"/>
            <a:endParaRPr lang="tr-TR" dirty="0">
              <a:sym typeface="Wingdings" panose="05000000000000000000" pitchFamily="2" charset="2"/>
            </a:endParaRPr>
          </a:p>
          <a:p>
            <a:pPr algn="just"/>
            <a:endParaRPr lang="tr-TR" dirty="0">
              <a:sym typeface="Wingdings" panose="05000000000000000000" pitchFamily="2" charset="2"/>
            </a:endParaRPr>
          </a:p>
          <a:p>
            <a:pPr algn="just"/>
            <a:endParaRPr lang="tr-TR" dirty="0">
              <a:sym typeface="Wingdings" panose="05000000000000000000" pitchFamily="2" charset="2"/>
            </a:endParaRPr>
          </a:p>
        </p:txBody>
      </p:sp>
      <p:pic>
        <p:nvPicPr>
          <p:cNvPr id="6" name="Picture 5"/>
          <p:cNvPicPr>
            <a:picLocks noChangeAspect="1"/>
          </p:cNvPicPr>
          <p:nvPr/>
        </p:nvPicPr>
        <p:blipFill>
          <a:blip r:embed="rId3"/>
          <a:stretch>
            <a:fillRect/>
          </a:stretch>
        </p:blipFill>
        <p:spPr>
          <a:xfrm>
            <a:off x="179513" y="2004291"/>
            <a:ext cx="8712971" cy="4156364"/>
          </a:xfrm>
          <a:prstGeom prst="rect">
            <a:avLst/>
          </a:prstGeom>
        </p:spPr>
      </p:pic>
    </p:spTree>
    <p:extLst>
      <p:ext uri="{BB962C8B-B14F-4D97-AF65-F5344CB8AC3E}">
        <p14:creationId xmlns:p14="http://schemas.microsoft.com/office/powerpoint/2010/main" val="352352427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179513" y="52550"/>
            <a:ext cx="8712971" cy="523220"/>
          </a:xfrm>
          <a:prstGeom prst="rect">
            <a:avLst/>
          </a:prstGeom>
        </p:spPr>
        <p:txBody>
          <a:bodyPr wrap="square">
            <a:spAutoFit/>
          </a:bodyPr>
          <a:lstStyle/>
          <a:p>
            <a:r>
              <a:rPr lang="tr-TR" sz="2800" b="1" dirty="0">
                <a:solidFill>
                  <a:schemeClr val="tx2"/>
                </a:solidFill>
              </a:rPr>
              <a:t>Otel Hakkında</a:t>
            </a: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Footer Placeholder 3"/>
          <p:cNvSpPr>
            <a:spLocks noGrp="1"/>
          </p:cNvSpPr>
          <p:nvPr>
            <p:ph type="ftr" sz="quarter" idx="11"/>
          </p:nvPr>
        </p:nvSpPr>
        <p:spPr/>
        <p:txBody>
          <a:bodyPr/>
          <a:lstStyle/>
          <a:p>
            <a:r>
              <a:rPr lang="en-US"/>
              <a:t>A0.3</a:t>
            </a:r>
            <a:endParaRPr lang="en-US" dirty="0"/>
          </a:p>
        </p:txBody>
      </p:sp>
      <p:sp>
        <p:nvSpPr>
          <p:cNvPr id="22" name="Slide Number Placeholder 2"/>
          <p:cNvSpPr>
            <a:spLocks noGrp="1"/>
          </p:cNvSpPr>
          <p:nvPr>
            <p:ph type="sldNum" sz="quarter" idx="12"/>
          </p:nvPr>
        </p:nvSpPr>
        <p:spPr/>
        <p:txBody>
          <a:bodyPr/>
          <a:lstStyle/>
          <a:p>
            <a:fld id="{221F8894-E99A-C24B-9F27-2643E2117A13}" type="slidenum">
              <a:rPr lang="en-US" smtClean="0"/>
              <a:t>98</a:t>
            </a:fld>
            <a:endParaRPr lang="en-US"/>
          </a:p>
        </p:txBody>
      </p:sp>
      <p:sp>
        <p:nvSpPr>
          <p:cNvPr id="4" name="TextBox 3"/>
          <p:cNvSpPr txBox="1"/>
          <p:nvPr/>
        </p:nvSpPr>
        <p:spPr>
          <a:xfrm>
            <a:off x="179512" y="1230923"/>
            <a:ext cx="8712968" cy="646331"/>
          </a:xfrm>
          <a:prstGeom prst="rect">
            <a:avLst/>
          </a:prstGeom>
          <a:noFill/>
        </p:spPr>
        <p:txBody>
          <a:bodyPr wrap="square" rtlCol="0">
            <a:spAutoFit/>
          </a:bodyPr>
          <a:lstStyle/>
          <a:p>
            <a:pPr algn="just"/>
            <a:r>
              <a:rPr lang="tr-TR" b="1" dirty="0"/>
              <a:t>«Servisler</a:t>
            </a:r>
            <a:r>
              <a:rPr lang="tr-TR" b="1" dirty="0">
                <a:sym typeface="Wingdings" panose="05000000000000000000" pitchFamily="2" charset="2"/>
              </a:rPr>
              <a:t>Otel HakkındaNew» </a:t>
            </a:r>
            <a:r>
              <a:rPr lang="tr-TR" dirty="0">
                <a:sym typeface="Wingdings" panose="05000000000000000000" pitchFamily="2" charset="2"/>
              </a:rPr>
              <a:t>seçeneği tıklandıktan sonra aşağıdaki gibi ekrana gelir ve ilgili alanlar doldurulduktan sonra </a:t>
            </a:r>
            <a:r>
              <a:rPr lang="tr-TR" b="1" dirty="0">
                <a:sym typeface="Wingdings" panose="05000000000000000000" pitchFamily="2" charset="2"/>
              </a:rPr>
              <a:t>«oluştur» </a:t>
            </a:r>
            <a:r>
              <a:rPr lang="tr-TR" dirty="0">
                <a:sym typeface="Wingdings" panose="05000000000000000000" pitchFamily="2" charset="2"/>
              </a:rPr>
              <a:t>seçeneği tıklanır.</a:t>
            </a:r>
          </a:p>
        </p:txBody>
      </p:sp>
      <p:pic>
        <p:nvPicPr>
          <p:cNvPr id="3" name="Picture 2"/>
          <p:cNvPicPr>
            <a:picLocks noChangeAspect="1"/>
          </p:cNvPicPr>
          <p:nvPr/>
        </p:nvPicPr>
        <p:blipFill>
          <a:blip r:embed="rId3"/>
          <a:stretch>
            <a:fillRect/>
          </a:stretch>
        </p:blipFill>
        <p:spPr>
          <a:xfrm>
            <a:off x="179513" y="2013527"/>
            <a:ext cx="8712972" cy="4182485"/>
          </a:xfrm>
          <a:prstGeom prst="rect">
            <a:avLst/>
          </a:prstGeom>
        </p:spPr>
      </p:pic>
    </p:spTree>
    <p:extLst>
      <p:ext uri="{BB962C8B-B14F-4D97-AF65-F5344CB8AC3E}">
        <p14:creationId xmlns:p14="http://schemas.microsoft.com/office/powerpoint/2010/main" val="204484004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179513" y="52550"/>
            <a:ext cx="8712971" cy="523220"/>
          </a:xfrm>
          <a:prstGeom prst="rect">
            <a:avLst/>
          </a:prstGeom>
        </p:spPr>
        <p:txBody>
          <a:bodyPr wrap="square">
            <a:spAutoFit/>
          </a:bodyPr>
          <a:lstStyle/>
          <a:p>
            <a:r>
              <a:rPr lang="tr-TR" sz="2800" b="1" dirty="0">
                <a:solidFill>
                  <a:schemeClr val="tx2"/>
                </a:solidFill>
              </a:rPr>
              <a:t>Ana Sayfa Elemanları #1</a:t>
            </a:r>
          </a:p>
        </p:txBody>
      </p:sp>
      <p:sp>
        <p:nvSpPr>
          <p:cNvPr id="21" name="Rounded Rectangle 20"/>
          <p:cNvSpPr/>
          <p:nvPr/>
        </p:nvSpPr>
        <p:spPr>
          <a:xfrm>
            <a:off x="179512" y="643270"/>
            <a:ext cx="8712968"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Footer Placeholder 3"/>
          <p:cNvSpPr>
            <a:spLocks noGrp="1"/>
          </p:cNvSpPr>
          <p:nvPr>
            <p:ph type="ftr" sz="quarter" idx="11"/>
          </p:nvPr>
        </p:nvSpPr>
        <p:spPr/>
        <p:txBody>
          <a:bodyPr/>
          <a:lstStyle/>
          <a:p>
            <a:r>
              <a:rPr lang="en-US"/>
              <a:t>A0.3</a:t>
            </a:r>
            <a:endParaRPr lang="en-US" dirty="0"/>
          </a:p>
        </p:txBody>
      </p:sp>
      <p:sp>
        <p:nvSpPr>
          <p:cNvPr id="22" name="Slide Number Placeholder 2"/>
          <p:cNvSpPr>
            <a:spLocks noGrp="1"/>
          </p:cNvSpPr>
          <p:nvPr>
            <p:ph type="sldNum" sz="quarter" idx="12"/>
          </p:nvPr>
        </p:nvSpPr>
        <p:spPr/>
        <p:txBody>
          <a:bodyPr/>
          <a:lstStyle/>
          <a:p>
            <a:fld id="{221F8894-E99A-C24B-9F27-2643E2117A13}" type="slidenum">
              <a:rPr lang="en-US" smtClean="0"/>
              <a:t>99</a:t>
            </a:fld>
            <a:endParaRPr lang="en-US"/>
          </a:p>
        </p:txBody>
      </p:sp>
      <p:sp>
        <p:nvSpPr>
          <p:cNvPr id="4" name="TextBox 3"/>
          <p:cNvSpPr txBox="1"/>
          <p:nvPr/>
        </p:nvSpPr>
        <p:spPr>
          <a:xfrm>
            <a:off x="179512" y="1230923"/>
            <a:ext cx="8712968" cy="646331"/>
          </a:xfrm>
          <a:prstGeom prst="rect">
            <a:avLst/>
          </a:prstGeom>
          <a:noFill/>
        </p:spPr>
        <p:txBody>
          <a:bodyPr wrap="square" rtlCol="0">
            <a:spAutoFit/>
          </a:bodyPr>
          <a:lstStyle/>
          <a:p>
            <a:pPr algn="just"/>
            <a:r>
              <a:rPr lang="tr-TR" b="1" dirty="0"/>
              <a:t>«Servisler</a:t>
            </a:r>
            <a:r>
              <a:rPr lang="tr-TR" b="1" dirty="0">
                <a:sym typeface="Wingdings" panose="05000000000000000000" pitchFamily="2" charset="2"/>
              </a:rPr>
              <a:t>Anasayfa Elemanları» </a:t>
            </a:r>
            <a:r>
              <a:rPr lang="tr-TR" dirty="0">
                <a:sym typeface="Wingdings" panose="05000000000000000000" pitchFamily="2" charset="2"/>
              </a:rPr>
              <a:t>seçeneği tıklandıktan sonra aşağıdaki gibi ekrana gelir ve sonraki slaytta örnekteki gibi </a:t>
            </a:r>
            <a:r>
              <a:rPr lang="tr-TR" b="1" dirty="0">
                <a:sym typeface="Wingdings" panose="05000000000000000000" pitchFamily="2" charset="2"/>
              </a:rPr>
              <a:t>Anasayfa Elemanları </a:t>
            </a:r>
            <a:r>
              <a:rPr lang="tr-TR" dirty="0">
                <a:sym typeface="Wingdings" panose="05000000000000000000" pitchFamily="2" charset="2"/>
              </a:rPr>
              <a:t>aktif ve pasif yapılır.</a:t>
            </a:r>
          </a:p>
        </p:txBody>
      </p:sp>
      <p:pic>
        <p:nvPicPr>
          <p:cNvPr id="2" name="Picture 1"/>
          <p:cNvPicPr>
            <a:picLocks noChangeAspect="1"/>
          </p:cNvPicPr>
          <p:nvPr/>
        </p:nvPicPr>
        <p:blipFill>
          <a:blip r:embed="rId3"/>
          <a:stretch>
            <a:fillRect/>
          </a:stretch>
        </p:blipFill>
        <p:spPr>
          <a:xfrm>
            <a:off x="179512" y="1962555"/>
            <a:ext cx="8712968" cy="4114971"/>
          </a:xfrm>
          <a:prstGeom prst="rect">
            <a:avLst/>
          </a:prstGeom>
        </p:spPr>
      </p:pic>
    </p:spTree>
    <p:extLst>
      <p:ext uri="{BB962C8B-B14F-4D97-AF65-F5344CB8AC3E}">
        <p14:creationId xmlns:p14="http://schemas.microsoft.com/office/powerpoint/2010/main" val="5185603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6008</TotalTime>
  <Words>5107</Words>
  <Application>Microsoft Office PowerPoint</Application>
  <PresentationFormat>On-screen Show (4:3)</PresentationFormat>
  <Paragraphs>819</Paragraphs>
  <Slides>135</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135</vt:i4>
      </vt:variant>
    </vt:vector>
  </HeadingPairs>
  <TitlesOfParts>
    <vt:vector size="139" baseType="lpstr">
      <vt:lpstr>Arial</vt:lpstr>
      <vt:lpstr>Calibri</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GSSS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Celil Kaya</dc:creator>
  <cp:lastModifiedBy>Kemal Can Aytekin</cp:lastModifiedBy>
  <cp:revision>302</cp:revision>
  <dcterms:created xsi:type="dcterms:W3CDTF">2014-03-25T15:17:34Z</dcterms:created>
  <dcterms:modified xsi:type="dcterms:W3CDTF">2019-12-02T07:01:55Z</dcterms:modified>
</cp:coreProperties>
</file>